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7">
  <p:sldMasterIdLst>
    <p:sldMasterId id="2147483711" r:id="rId1"/>
  </p:sldMasterIdLst>
  <p:notesMasterIdLst>
    <p:notesMasterId r:id="rId38"/>
  </p:notesMasterIdLst>
  <p:sldIdLst>
    <p:sldId id="256" r:id="rId2"/>
    <p:sldId id="333" r:id="rId3"/>
    <p:sldId id="334" r:id="rId4"/>
    <p:sldId id="336" r:id="rId5"/>
    <p:sldId id="296" r:id="rId6"/>
    <p:sldId id="337" r:id="rId7"/>
    <p:sldId id="338" r:id="rId8"/>
    <p:sldId id="339" r:id="rId9"/>
    <p:sldId id="342" r:id="rId10"/>
    <p:sldId id="340" r:id="rId11"/>
    <p:sldId id="341" r:id="rId12"/>
    <p:sldId id="361" r:id="rId13"/>
    <p:sldId id="363" r:id="rId14"/>
    <p:sldId id="362" r:id="rId15"/>
    <p:sldId id="364" r:id="rId16"/>
    <p:sldId id="343" r:id="rId17"/>
    <p:sldId id="297" r:id="rId18"/>
    <p:sldId id="261" r:id="rId19"/>
    <p:sldId id="365" r:id="rId20"/>
    <p:sldId id="287" r:id="rId21"/>
    <p:sldId id="277" r:id="rId22"/>
    <p:sldId id="366" r:id="rId23"/>
    <p:sldId id="368" r:id="rId24"/>
    <p:sldId id="369" r:id="rId25"/>
    <p:sldId id="371" r:id="rId26"/>
    <p:sldId id="374" r:id="rId27"/>
    <p:sldId id="375" r:id="rId28"/>
    <p:sldId id="370" r:id="rId29"/>
    <p:sldId id="373" r:id="rId30"/>
    <p:sldId id="372" r:id="rId31"/>
    <p:sldId id="376" r:id="rId32"/>
    <p:sldId id="367" r:id="rId33"/>
    <p:sldId id="360" r:id="rId34"/>
    <p:sldId id="308" r:id="rId35"/>
    <p:sldId id="307" r:id="rId36"/>
    <p:sldId id="295"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7E7"/>
    <a:srgbClr val="CBCBCB"/>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2" autoAdjust="0"/>
    <p:restoredTop sz="89319" autoAdjust="0"/>
  </p:normalViewPr>
  <p:slideViewPr>
    <p:cSldViewPr snapToGrid="0">
      <p:cViewPr varScale="1">
        <p:scale>
          <a:sx n="143" d="100"/>
          <a:sy n="143" d="100"/>
        </p:scale>
        <p:origin x="60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4FCAE7-4430-4497-9582-75D5A39F997F}" type="doc">
      <dgm:prSet loTypeId="urn:microsoft.com/office/officeart/2008/layout/LinedList" loCatId="list" qsTypeId="urn:microsoft.com/office/officeart/2005/8/quickstyle/simple1" qsCatId="simple" csTypeId="urn:microsoft.com/office/officeart/2005/8/colors/accent0_3" csCatId="mainScheme" phldr="1"/>
      <dgm:spPr/>
      <dgm:t>
        <a:bodyPr/>
        <a:lstStyle/>
        <a:p>
          <a:endParaRPr lang="en-US"/>
        </a:p>
      </dgm:t>
    </dgm:pt>
    <dgm:pt modelId="{60FD699D-F4C3-4565-9321-C01C17DB0B82}">
      <dgm:prSet/>
      <dgm:spPr/>
      <dgm:t>
        <a:bodyPr/>
        <a:lstStyle/>
        <a:p>
          <a:endParaRPr lang="en-US" dirty="0"/>
        </a:p>
      </dgm:t>
    </dgm:pt>
    <dgm:pt modelId="{335EF2C7-2AFA-45BA-AA8F-B818A94FEE8B}" type="parTrans" cxnId="{F7A132A9-455B-4204-B6AF-D4B5FA4A82CF}">
      <dgm:prSet/>
      <dgm:spPr/>
      <dgm:t>
        <a:bodyPr/>
        <a:lstStyle/>
        <a:p>
          <a:endParaRPr lang="en-US"/>
        </a:p>
      </dgm:t>
    </dgm:pt>
    <dgm:pt modelId="{AFDC36B8-9B9D-4DDE-99E9-3568E05E4DA9}" type="sibTrans" cxnId="{F7A132A9-455B-4204-B6AF-D4B5FA4A82CF}">
      <dgm:prSet/>
      <dgm:spPr/>
      <dgm:t>
        <a:bodyPr/>
        <a:lstStyle/>
        <a:p>
          <a:endParaRPr lang="en-US"/>
        </a:p>
      </dgm:t>
    </dgm:pt>
    <dgm:pt modelId="{ABD56D48-1209-4A17-B6B9-5188B00890A5}">
      <dgm:prSet custT="1"/>
      <dgm:spPr/>
      <dgm:t>
        <a:bodyPr/>
        <a:lstStyle/>
        <a:p>
          <a:r>
            <a:rPr lang="en-US" sz="2800" dirty="0"/>
            <a:t>Brock's </a:t>
          </a:r>
          <a:r>
            <a:rPr lang="en-US" sz="2800" dirty="0" err="1"/>
            <a:t>GRaD</a:t>
          </a:r>
          <a:r>
            <a:rPr lang="en-US" sz="2800" dirty="0"/>
            <a:t> Conference</a:t>
          </a:r>
        </a:p>
      </dgm:t>
    </dgm:pt>
    <dgm:pt modelId="{CDBDFD9A-02C4-4E88-B3EB-222DB17EF4F9}" type="parTrans" cxnId="{2B119A72-D9E2-4F4B-BF4A-B3041D1EFBBC}">
      <dgm:prSet/>
      <dgm:spPr/>
      <dgm:t>
        <a:bodyPr/>
        <a:lstStyle/>
        <a:p>
          <a:endParaRPr lang="en-US"/>
        </a:p>
      </dgm:t>
    </dgm:pt>
    <dgm:pt modelId="{535699C5-4298-4FB6-AE7F-AB5FC7343175}" type="sibTrans" cxnId="{2B119A72-D9E2-4F4B-BF4A-B3041D1EFBBC}">
      <dgm:prSet/>
      <dgm:spPr/>
      <dgm:t>
        <a:bodyPr/>
        <a:lstStyle/>
        <a:p>
          <a:endParaRPr lang="en-US"/>
        </a:p>
      </dgm:t>
    </dgm:pt>
    <dgm:pt modelId="{C420C9A9-3876-4226-86B5-F61433E02BD6}">
      <dgm:prSet custT="1"/>
      <dgm:spPr/>
      <dgm:t>
        <a:bodyPr/>
        <a:lstStyle/>
        <a:p>
          <a:r>
            <a:rPr lang="en-US" sz="2800" dirty="0"/>
            <a:t>OE3C Conference 2023 at Western University </a:t>
          </a:r>
        </a:p>
      </dgm:t>
    </dgm:pt>
    <dgm:pt modelId="{44A6F2AB-E10D-4885-9510-8790E1485F92}" type="sibTrans" cxnId="{CA15621D-324D-430C-95A5-4176D75771EE}">
      <dgm:prSet/>
      <dgm:spPr/>
      <dgm:t>
        <a:bodyPr/>
        <a:lstStyle/>
        <a:p>
          <a:endParaRPr lang="en-US"/>
        </a:p>
      </dgm:t>
    </dgm:pt>
    <dgm:pt modelId="{18038785-F3CA-488A-B157-FBD0AD2D9ED1}" type="parTrans" cxnId="{CA15621D-324D-430C-95A5-4176D75771EE}">
      <dgm:prSet/>
      <dgm:spPr/>
      <dgm:t>
        <a:bodyPr/>
        <a:lstStyle/>
        <a:p>
          <a:endParaRPr lang="en-US"/>
        </a:p>
      </dgm:t>
    </dgm:pt>
    <dgm:pt modelId="{1D1C066F-8E4C-45FD-ABBE-EC81FB397EC3}">
      <dgm:prSet custT="1"/>
      <dgm:spPr/>
      <dgm:t>
        <a:bodyPr/>
        <a:lstStyle/>
        <a:p>
          <a:r>
            <a:rPr lang="en-US" sz="2800" dirty="0"/>
            <a:t>Brock’s MNK Conference</a:t>
          </a:r>
        </a:p>
      </dgm:t>
    </dgm:pt>
    <dgm:pt modelId="{37969ADE-C44C-42ED-BB31-5A5C3423F57F}" type="parTrans" cxnId="{D7ECB439-2BC4-47C6-9E99-92FAB3540C4E}">
      <dgm:prSet/>
      <dgm:spPr/>
      <dgm:t>
        <a:bodyPr/>
        <a:lstStyle/>
        <a:p>
          <a:endParaRPr lang="en-CA"/>
        </a:p>
      </dgm:t>
    </dgm:pt>
    <dgm:pt modelId="{806FB65B-9216-4288-9361-0F1869BEA2BF}" type="sibTrans" cxnId="{D7ECB439-2BC4-47C6-9E99-92FAB3540C4E}">
      <dgm:prSet/>
      <dgm:spPr/>
      <dgm:t>
        <a:bodyPr/>
        <a:lstStyle/>
        <a:p>
          <a:endParaRPr lang="en-CA"/>
        </a:p>
      </dgm:t>
    </dgm:pt>
    <dgm:pt modelId="{7E986D32-A65A-4025-9DB1-1A56BC6D8696}" type="pres">
      <dgm:prSet presAssocID="{5B4FCAE7-4430-4497-9582-75D5A39F997F}" presName="vert0" presStyleCnt="0">
        <dgm:presLayoutVars>
          <dgm:dir/>
          <dgm:animOne val="branch"/>
          <dgm:animLvl val="lvl"/>
        </dgm:presLayoutVars>
      </dgm:prSet>
      <dgm:spPr/>
    </dgm:pt>
    <dgm:pt modelId="{E5D3C720-239C-40D7-86F2-B7518B329A3E}" type="pres">
      <dgm:prSet presAssocID="{60FD699D-F4C3-4565-9321-C01C17DB0B82}" presName="thickLine" presStyleLbl="alignNode1" presStyleIdx="0" presStyleCnt="1"/>
      <dgm:spPr/>
    </dgm:pt>
    <dgm:pt modelId="{67B8A31A-A115-4163-B85A-34446362DA2C}" type="pres">
      <dgm:prSet presAssocID="{60FD699D-F4C3-4565-9321-C01C17DB0B82}" presName="horz1" presStyleCnt="0"/>
      <dgm:spPr/>
    </dgm:pt>
    <dgm:pt modelId="{6409B64E-37A6-4209-A039-67A61EEC291A}" type="pres">
      <dgm:prSet presAssocID="{60FD699D-F4C3-4565-9321-C01C17DB0B82}" presName="tx1" presStyleLbl="revTx" presStyleIdx="0" presStyleCnt="4"/>
      <dgm:spPr/>
    </dgm:pt>
    <dgm:pt modelId="{33DBECF9-76D4-4A8A-8779-94DBE76670CF}" type="pres">
      <dgm:prSet presAssocID="{60FD699D-F4C3-4565-9321-C01C17DB0B82}" presName="vert1" presStyleCnt="0"/>
      <dgm:spPr/>
    </dgm:pt>
    <dgm:pt modelId="{7A0A3537-ABD9-4956-8634-9D6FC9762612}" type="pres">
      <dgm:prSet presAssocID="{1D1C066F-8E4C-45FD-ABBE-EC81FB397EC3}" presName="vertSpace2a" presStyleCnt="0"/>
      <dgm:spPr/>
    </dgm:pt>
    <dgm:pt modelId="{75DB1FD7-BEC3-476E-9484-9B90CDF9E0DA}" type="pres">
      <dgm:prSet presAssocID="{1D1C066F-8E4C-45FD-ABBE-EC81FB397EC3}" presName="horz2" presStyleCnt="0"/>
      <dgm:spPr/>
    </dgm:pt>
    <dgm:pt modelId="{1920F623-00E1-4161-99DD-4425173508A7}" type="pres">
      <dgm:prSet presAssocID="{1D1C066F-8E4C-45FD-ABBE-EC81FB397EC3}" presName="horzSpace2" presStyleCnt="0"/>
      <dgm:spPr/>
    </dgm:pt>
    <dgm:pt modelId="{0B7C7D32-9C3D-44F0-948A-11B03F334C8D}" type="pres">
      <dgm:prSet presAssocID="{1D1C066F-8E4C-45FD-ABBE-EC81FB397EC3}" presName="tx2" presStyleLbl="revTx" presStyleIdx="1" presStyleCnt="4"/>
      <dgm:spPr/>
    </dgm:pt>
    <dgm:pt modelId="{A0833640-3259-4AC8-9FDF-C3F2F3677CAA}" type="pres">
      <dgm:prSet presAssocID="{1D1C066F-8E4C-45FD-ABBE-EC81FB397EC3}" presName="vert2" presStyleCnt="0"/>
      <dgm:spPr/>
    </dgm:pt>
    <dgm:pt modelId="{C6286B17-9CBD-4D33-AA13-131F6155B784}" type="pres">
      <dgm:prSet presAssocID="{1D1C066F-8E4C-45FD-ABBE-EC81FB397EC3}" presName="thinLine2b" presStyleLbl="callout" presStyleIdx="0" presStyleCnt="3"/>
      <dgm:spPr/>
    </dgm:pt>
    <dgm:pt modelId="{E025A7C4-D1EC-49B9-84E2-995B1D170B89}" type="pres">
      <dgm:prSet presAssocID="{1D1C066F-8E4C-45FD-ABBE-EC81FB397EC3}" presName="vertSpace2b" presStyleCnt="0"/>
      <dgm:spPr/>
    </dgm:pt>
    <dgm:pt modelId="{E989543C-B81D-4DC3-BC2D-D814CB66E981}" type="pres">
      <dgm:prSet presAssocID="{C420C9A9-3876-4226-86B5-F61433E02BD6}" presName="horz2" presStyleCnt="0"/>
      <dgm:spPr/>
    </dgm:pt>
    <dgm:pt modelId="{783C16BE-C56E-4B89-B98D-A6833D7E2B43}" type="pres">
      <dgm:prSet presAssocID="{C420C9A9-3876-4226-86B5-F61433E02BD6}" presName="horzSpace2" presStyleCnt="0"/>
      <dgm:spPr/>
    </dgm:pt>
    <dgm:pt modelId="{E0581DE1-F191-4A73-9E1C-412CDC77633D}" type="pres">
      <dgm:prSet presAssocID="{C420C9A9-3876-4226-86B5-F61433E02BD6}" presName="tx2" presStyleLbl="revTx" presStyleIdx="2" presStyleCnt="4"/>
      <dgm:spPr/>
    </dgm:pt>
    <dgm:pt modelId="{5DEAC1F1-F13C-4FB2-B858-8D52C0135C0B}" type="pres">
      <dgm:prSet presAssocID="{C420C9A9-3876-4226-86B5-F61433E02BD6}" presName="vert2" presStyleCnt="0"/>
      <dgm:spPr/>
    </dgm:pt>
    <dgm:pt modelId="{BF0E40C6-6A64-4010-8FB7-1F2FCD9261C9}" type="pres">
      <dgm:prSet presAssocID="{C420C9A9-3876-4226-86B5-F61433E02BD6}" presName="thinLine2b" presStyleLbl="callout" presStyleIdx="1" presStyleCnt="3"/>
      <dgm:spPr/>
    </dgm:pt>
    <dgm:pt modelId="{0AC9D111-FF3E-4098-8833-49597AA64B61}" type="pres">
      <dgm:prSet presAssocID="{C420C9A9-3876-4226-86B5-F61433E02BD6}" presName="vertSpace2b" presStyleCnt="0"/>
      <dgm:spPr/>
    </dgm:pt>
    <dgm:pt modelId="{DDC12956-0ADE-43E3-B0C1-891DCAAF8924}" type="pres">
      <dgm:prSet presAssocID="{ABD56D48-1209-4A17-B6B9-5188B00890A5}" presName="horz2" presStyleCnt="0"/>
      <dgm:spPr/>
    </dgm:pt>
    <dgm:pt modelId="{CF799905-F6AD-4904-AEBC-EFE4841CC7AA}" type="pres">
      <dgm:prSet presAssocID="{ABD56D48-1209-4A17-B6B9-5188B00890A5}" presName="horzSpace2" presStyleCnt="0"/>
      <dgm:spPr/>
    </dgm:pt>
    <dgm:pt modelId="{4E2D3439-362E-4863-A405-E7D1FA95543A}" type="pres">
      <dgm:prSet presAssocID="{ABD56D48-1209-4A17-B6B9-5188B00890A5}" presName="tx2" presStyleLbl="revTx" presStyleIdx="3" presStyleCnt="4"/>
      <dgm:spPr/>
    </dgm:pt>
    <dgm:pt modelId="{BCF59DFC-5FB1-40F6-83F5-AF3F7BF10541}" type="pres">
      <dgm:prSet presAssocID="{ABD56D48-1209-4A17-B6B9-5188B00890A5}" presName="vert2" presStyleCnt="0"/>
      <dgm:spPr/>
    </dgm:pt>
    <dgm:pt modelId="{24BC0343-099D-4EFB-83AF-6FAD8F7A8DFC}" type="pres">
      <dgm:prSet presAssocID="{ABD56D48-1209-4A17-B6B9-5188B00890A5}" presName="thinLine2b" presStyleLbl="callout" presStyleIdx="2" presStyleCnt="3"/>
      <dgm:spPr/>
    </dgm:pt>
    <dgm:pt modelId="{72C3E4E4-0F3E-41BA-B469-7FF2E307318B}" type="pres">
      <dgm:prSet presAssocID="{ABD56D48-1209-4A17-B6B9-5188B00890A5}" presName="vertSpace2b" presStyleCnt="0"/>
      <dgm:spPr/>
    </dgm:pt>
  </dgm:ptLst>
  <dgm:cxnLst>
    <dgm:cxn modelId="{CA15621D-324D-430C-95A5-4176D75771EE}" srcId="{60FD699D-F4C3-4565-9321-C01C17DB0B82}" destId="{C420C9A9-3876-4226-86B5-F61433E02BD6}" srcOrd="1" destOrd="0" parTransId="{18038785-F3CA-488A-B157-FBD0AD2D9ED1}" sibTransId="{44A6F2AB-E10D-4885-9510-8790E1485F92}"/>
    <dgm:cxn modelId="{E13F6B20-6ADD-48A2-A47A-E34A2C833A23}" type="presOf" srcId="{5B4FCAE7-4430-4497-9582-75D5A39F997F}" destId="{7E986D32-A65A-4025-9DB1-1A56BC6D8696}" srcOrd="0" destOrd="0" presId="urn:microsoft.com/office/officeart/2008/layout/LinedList"/>
    <dgm:cxn modelId="{4EA8FB37-9E31-429B-B3A6-20802AE62BD9}" type="presOf" srcId="{60FD699D-F4C3-4565-9321-C01C17DB0B82}" destId="{6409B64E-37A6-4209-A039-67A61EEC291A}" srcOrd="0" destOrd="0" presId="urn:microsoft.com/office/officeart/2008/layout/LinedList"/>
    <dgm:cxn modelId="{D7ECB439-2BC4-47C6-9E99-92FAB3540C4E}" srcId="{60FD699D-F4C3-4565-9321-C01C17DB0B82}" destId="{1D1C066F-8E4C-45FD-ABBE-EC81FB397EC3}" srcOrd="0" destOrd="0" parTransId="{37969ADE-C44C-42ED-BB31-5A5C3423F57F}" sibTransId="{806FB65B-9216-4288-9361-0F1869BEA2BF}"/>
    <dgm:cxn modelId="{9547073C-39FC-4313-AF6C-620A5087B60E}" type="presOf" srcId="{C420C9A9-3876-4226-86B5-F61433E02BD6}" destId="{E0581DE1-F191-4A73-9E1C-412CDC77633D}" srcOrd="0" destOrd="0" presId="urn:microsoft.com/office/officeart/2008/layout/LinedList"/>
    <dgm:cxn modelId="{BCDF406B-BCB2-4313-81F3-14004189BFAF}" type="presOf" srcId="{ABD56D48-1209-4A17-B6B9-5188B00890A5}" destId="{4E2D3439-362E-4863-A405-E7D1FA95543A}" srcOrd="0" destOrd="0" presId="urn:microsoft.com/office/officeart/2008/layout/LinedList"/>
    <dgm:cxn modelId="{2B119A72-D9E2-4F4B-BF4A-B3041D1EFBBC}" srcId="{60FD699D-F4C3-4565-9321-C01C17DB0B82}" destId="{ABD56D48-1209-4A17-B6B9-5188B00890A5}" srcOrd="2" destOrd="0" parTransId="{CDBDFD9A-02C4-4E88-B3EB-222DB17EF4F9}" sibTransId="{535699C5-4298-4FB6-AE7F-AB5FC7343175}"/>
    <dgm:cxn modelId="{F7A132A9-455B-4204-B6AF-D4B5FA4A82CF}" srcId="{5B4FCAE7-4430-4497-9582-75D5A39F997F}" destId="{60FD699D-F4C3-4565-9321-C01C17DB0B82}" srcOrd="0" destOrd="0" parTransId="{335EF2C7-2AFA-45BA-AA8F-B818A94FEE8B}" sibTransId="{AFDC36B8-9B9D-4DDE-99E9-3568E05E4DA9}"/>
    <dgm:cxn modelId="{E2436BE7-66A2-462C-8A17-2855F1D23AF4}" type="presOf" srcId="{1D1C066F-8E4C-45FD-ABBE-EC81FB397EC3}" destId="{0B7C7D32-9C3D-44F0-948A-11B03F334C8D}" srcOrd="0" destOrd="0" presId="urn:microsoft.com/office/officeart/2008/layout/LinedList"/>
    <dgm:cxn modelId="{8B2DDDA5-F7C3-404D-AD12-93DCCB1B10C3}" type="presParOf" srcId="{7E986D32-A65A-4025-9DB1-1A56BC6D8696}" destId="{E5D3C720-239C-40D7-86F2-B7518B329A3E}" srcOrd="0" destOrd="0" presId="urn:microsoft.com/office/officeart/2008/layout/LinedList"/>
    <dgm:cxn modelId="{4F7AD177-6D47-4D85-97A8-0229EBB20B4F}" type="presParOf" srcId="{7E986D32-A65A-4025-9DB1-1A56BC6D8696}" destId="{67B8A31A-A115-4163-B85A-34446362DA2C}" srcOrd="1" destOrd="0" presId="urn:microsoft.com/office/officeart/2008/layout/LinedList"/>
    <dgm:cxn modelId="{F1D1C752-6307-41AA-87E1-300A645E4958}" type="presParOf" srcId="{67B8A31A-A115-4163-B85A-34446362DA2C}" destId="{6409B64E-37A6-4209-A039-67A61EEC291A}" srcOrd="0" destOrd="0" presId="urn:microsoft.com/office/officeart/2008/layout/LinedList"/>
    <dgm:cxn modelId="{794C14CC-EB7C-42D6-B340-FF4F6DD5B2C0}" type="presParOf" srcId="{67B8A31A-A115-4163-B85A-34446362DA2C}" destId="{33DBECF9-76D4-4A8A-8779-94DBE76670CF}" srcOrd="1" destOrd="0" presId="urn:microsoft.com/office/officeart/2008/layout/LinedList"/>
    <dgm:cxn modelId="{F8119189-970A-4418-BC64-B380DE1F002E}" type="presParOf" srcId="{33DBECF9-76D4-4A8A-8779-94DBE76670CF}" destId="{7A0A3537-ABD9-4956-8634-9D6FC9762612}" srcOrd="0" destOrd="0" presId="urn:microsoft.com/office/officeart/2008/layout/LinedList"/>
    <dgm:cxn modelId="{D7F90F5C-6BCA-4101-926A-1653B07BAF08}" type="presParOf" srcId="{33DBECF9-76D4-4A8A-8779-94DBE76670CF}" destId="{75DB1FD7-BEC3-476E-9484-9B90CDF9E0DA}" srcOrd="1" destOrd="0" presId="urn:microsoft.com/office/officeart/2008/layout/LinedList"/>
    <dgm:cxn modelId="{0F49BB0A-F35D-499F-83EF-E1FD2AA598BB}" type="presParOf" srcId="{75DB1FD7-BEC3-476E-9484-9B90CDF9E0DA}" destId="{1920F623-00E1-4161-99DD-4425173508A7}" srcOrd="0" destOrd="0" presId="urn:microsoft.com/office/officeart/2008/layout/LinedList"/>
    <dgm:cxn modelId="{6677576F-A4F5-478D-908D-C2FE5EA0AD9B}" type="presParOf" srcId="{75DB1FD7-BEC3-476E-9484-9B90CDF9E0DA}" destId="{0B7C7D32-9C3D-44F0-948A-11B03F334C8D}" srcOrd="1" destOrd="0" presId="urn:microsoft.com/office/officeart/2008/layout/LinedList"/>
    <dgm:cxn modelId="{7B527241-84A0-4FF8-8981-E05921C020EC}" type="presParOf" srcId="{75DB1FD7-BEC3-476E-9484-9B90CDF9E0DA}" destId="{A0833640-3259-4AC8-9FDF-C3F2F3677CAA}" srcOrd="2" destOrd="0" presId="urn:microsoft.com/office/officeart/2008/layout/LinedList"/>
    <dgm:cxn modelId="{A061D236-ADB0-4A70-804B-5A6AB636A536}" type="presParOf" srcId="{33DBECF9-76D4-4A8A-8779-94DBE76670CF}" destId="{C6286B17-9CBD-4D33-AA13-131F6155B784}" srcOrd="2" destOrd="0" presId="urn:microsoft.com/office/officeart/2008/layout/LinedList"/>
    <dgm:cxn modelId="{2361AE24-EEC6-487A-8D47-C06DBF6267FB}" type="presParOf" srcId="{33DBECF9-76D4-4A8A-8779-94DBE76670CF}" destId="{E025A7C4-D1EC-49B9-84E2-995B1D170B89}" srcOrd="3" destOrd="0" presId="urn:microsoft.com/office/officeart/2008/layout/LinedList"/>
    <dgm:cxn modelId="{CBF2BBC2-1F3D-4970-9726-2C18F81215A0}" type="presParOf" srcId="{33DBECF9-76D4-4A8A-8779-94DBE76670CF}" destId="{E989543C-B81D-4DC3-BC2D-D814CB66E981}" srcOrd="4" destOrd="0" presId="urn:microsoft.com/office/officeart/2008/layout/LinedList"/>
    <dgm:cxn modelId="{F1EE6D53-AA9E-48FF-949D-F6C3B221078E}" type="presParOf" srcId="{E989543C-B81D-4DC3-BC2D-D814CB66E981}" destId="{783C16BE-C56E-4B89-B98D-A6833D7E2B43}" srcOrd="0" destOrd="0" presId="urn:microsoft.com/office/officeart/2008/layout/LinedList"/>
    <dgm:cxn modelId="{E16BFF0C-D18A-4B0E-AA44-4AA65C9FE3C8}" type="presParOf" srcId="{E989543C-B81D-4DC3-BC2D-D814CB66E981}" destId="{E0581DE1-F191-4A73-9E1C-412CDC77633D}" srcOrd="1" destOrd="0" presId="urn:microsoft.com/office/officeart/2008/layout/LinedList"/>
    <dgm:cxn modelId="{3A2BB2F8-FFDA-4EB4-870C-B701B1E1B969}" type="presParOf" srcId="{E989543C-B81D-4DC3-BC2D-D814CB66E981}" destId="{5DEAC1F1-F13C-4FB2-B858-8D52C0135C0B}" srcOrd="2" destOrd="0" presId="urn:microsoft.com/office/officeart/2008/layout/LinedList"/>
    <dgm:cxn modelId="{E25C3BB9-1821-43CC-A922-3FB53EB6DE7D}" type="presParOf" srcId="{33DBECF9-76D4-4A8A-8779-94DBE76670CF}" destId="{BF0E40C6-6A64-4010-8FB7-1F2FCD9261C9}" srcOrd="5" destOrd="0" presId="urn:microsoft.com/office/officeart/2008/layout/LinedList"/>
    <dgm:cxn modelId="{5DCFF08A-95AA-487A-A2A8-C510507B612B}" type="presParOf" srcId="{33DBECF9-76D4-4A8A-8779-94DBE76670CF}" destId="{0AC9D111-FF3E-4098-8833-49597AA64B61}" srcOrd="6" destOrd="0" presId="urn:microsoft.com/office/officeart/2008/layout/LinedList"/>
    <dgm:cxn modelId="{BA6367C5-1411-4465-81ED-4827F31CF409}" type="presParOf" srcId="{33DBECF9-76D4-4A8A-8779-94DBE76670CF}" destId="{DDC12956-0ADE-43E3-B0C1-891DCAAF8924}" srcOrd="7" destOrd="0" presId="urn:microsoft.com/office/officeart/2008/layout/LinedList"/>
    <dgm:cxn modelId="{6AA743AE-F353-4A74-909E-A504CC19D1AB}" type="presParOf" srcId="{DDC12956-0ADE-43E3-B0C1-891DCAAF8924}" destId="{CF799905-F6AD-4904-AEBC-EFE4841CC7AA}" srcOrd="0" destOrd="0" presId="urn:microsoft.com/office/officeart/2008/layout/LinedList"/>
    <dgm:cxn modelId="{C7500501-B5C0-474F-817C-10280852E7B1}" type="presParOf" srcId="{DDC12956-0ADE-43E3-B0C1-891DCAAF8924}" destId="{4E2D3439-362E-4863-A405-E7D1FA95543A}" srcOrd="1" destOrd="0" presId="urn:microsoft.com/office/officeart/2008/layout/LinedList"/>
    <dgm:cxn modelId="{6E428592-9575-4E47-A270-11D1A947A4E3}" type="presParOf" srcId="{DDC12956-0ADE-43E3-B0C1-891DCAAF8924}" destId="{BCF59DFC-5FB1-40F6-83F5-AF3F7BF10541}" srcOrd="2" destOrd="0" presId="urn:microsoft.com/office/officeart/2008/layout/LinedList"/>
    <dgm:cxn modelId="{BE6445F3-CBD7-4FF4-9CF5-16D992F6B2A1}" type="presParOf" srcId="{33DBECF9-76D4-4A8A-8779-94DBE76670CF}" destId="{24BC0343-099D-4EFB-83AF-6FAD8F7A8DFC}" srcOrd="8" destOrd="0" presId="urn:microsoft.com/office/officeart/2008/layout/LinedList"/>
    <dgm:cxn modelId="{789861E3-D5D4-434F-9311-CA7FBD3156F8}" type="presParOf" srcId="{33DBECF9-76D4-4A8A-8779-94DBE76670CF}" destId="{72C3E4E4-0F3E-41BA-B469-7FF2E307318B}" srcOrd="9"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B4FCAE7-4430-4497-9582-75D5A39F997F}" type="doc">
      <dgm:prSet loTypeId="urn:microsoft.com/office/officeart/2008/layout/LinedList" loCatId="list" qsTypeId="urn:microsoft.com/office/officeart/2005/8/quickstyle/simple1" qsCatId="simple" csTypeId="urn:microsoft.com/office/officeart/2005/8/colors/accent0_3" csCatId="mainScheme" phldr="1"/>
      <dgm:spPr/>
      <dgm:t>
        <a:bodyPr/>
        <a:lstStyle/>
        <a:p>
          <a:endParaRPr lang="en-US"/>
        </a:p>
      </dgm:t>
    </dgm:pt>
    <dgm:pt modelId="{60FD699D-F4C3-4565-9321-C01C17DB0B82}">
      <dgm:prSet/>
      <dgm:spPr/>
      <dgm:t>
        <a:bodyPr/>
        <a:lstStyle/>
        <a:p>
          <a:endParaRPr lang="en-US" dirty="0"/>
        </a:p>
      </dgm:t>
    </dgm:pt>
    <dgm:pt modelId="{335EF2C7-2AFA-45BA-AA8F-B818A94FEE8B}" type="parTrans" cxnId="{F7A132A9-455B-4204-B6AF-D4B5FA4A82CF}">
      <dgm:prSet/>
      <dgm:spPr/>
      <dgm:t>
        <a:bodyPr/>
        <a:lstStyle/>
        <a:p>
          <a:endParaRPr lang="en-US"/>
        </a:p>
      </dgm:t>
    </dgm:pt>
    <dgm:pt modelId="{AFDC36B8-9B9D-4DDE-99E9-3568E05E4DA9}" type="sibTrans" cxnId="{F7A132A9-455B-4204-B6AF-D4B5FA4A82CF}">
      <dgm:prSet/>
      <dgm:spPr/>
      <dgm:t>
        <a:bodyPr/>
        <a:lstStyle/>
        <a:p>
          <a:endParaRPr lang="en-US"/>
        </a:p>
      </dgm:t>
    </dgm:pt>
    <dgm:pt modelId="{ABD56D48-1209-4A17-B6B9-5188B00890A5}">
      <dgm:prSet custT="1"/>
      <dgm:spPr/>
      <dgm:t>
        <a:bodyPr/>
        <a:lstStyle/>
        <a:p>
          <a:r>
            <a:rPr lang="en-US" sz="2800" dirty="0"/>
            <a:t>Brock’s 3 Minute Thesis</a:t>
          </a:r>
        </a:p>
      </dgm:t>
    </dgm:pt>
    <dgm:pt modelId="{CDBDFD9A-02C4-4E88-B3EB-222DB17EF4F9}" type="parTrans" cxnId="{2B119A72-D9E2-4F4B-BF4A-B3041D1EFBBC}">
      <dgm:prSet/>
      <dgm:spPr/>
      <dgm:t>
        <a:bodyPr/>
        <a:lstStyle/>
        <a:p>
          <a:endParaRPr lang="en-US"/>
        </a:p>
      </dgm:t>
    </dgm:pt>
    <dgm:pt modelId="{535699C5-4298-4FB6-AE7F-AB5FC7343175}" type="sibTrans" cxnId="{2B119A72-D9E2-4F4B-BF4A-B3041D1EFBBC}">
      <dgm:prSet/>
      <dgm:spPr/>
      <dgm:t>
        <a:bodyPr/>
        <a:lstStyle/>
        <a:p>
          <a:endParaRPr lang="en-US"/>
        </a:p>
      </dgm:t>
    </dgm:pt>
    <dgm:pt modelId="{DF764E6B-6169-435B-A6D9-F68CE7FE5E12}">
      <dgm:prSet custT="1"/>
      <dgm:spPr/>
      <dgm:t>
        <a:bodyPr/>
        <a:lstStyle/>
        <a:p>
          <a:r>
            <a:rPr lang="en-US" sz="2800" dirty="0"/>
            <a:t>Refining my teaching skills by TA-</a:t>
          </a:r>
          <a:r>
            <a:rPr lang="en-US" sz="2800" dirty="0" err="1"/>
            <a:t>ing</a:t>
          </a:r>
          <a:r>
            <a:rPr lang="en-US" sz="2800" dirty="0"/>
            <a:t> various courses</a:t>
          </a:r>
        </a:p>
      </dgm:t>
    </dgm:pt>
    <dgm:pt modelId="{6FF43C3C-921A-4458-A021-D2F98E07370F}" type="parTrans" cxnId="{173A06E2-838F-4371-BD75-B20AB46C3E1C}">
      <dgm:prSet/>
      <dgm:spPr/>
      <dgm:t>
        <a:bodyPr/>
        <a:lstStyle/>
        <a:p>
          <a:endParaRPr lang="en-US"/>
        </a:p>
      </dgm:t>
    </dgm:pt>
    <dgm:pt modelId="{F0F8099B-EA3D-4CF7-9705-6B84B7EE06F4}" type="sibTrans" cxnId="{173A06E2-838F-4371-BD75-B20AB46C3E1C}">
      <dgm:prSet/>
      <dgm:spPr/>
      <dgm:t>
        <a:bodyPr/>
        <a:lstStyle/>
        <a:p>
          <a:endParaRPr lang="en-US"/>
        </a:p>
      </dgm:t>
    </dgm:pt>
    <dgm:pt modelId="{FEF999AF-7DD8-46B5-A3CA-96AD3A255FBD}">
      <dgm:prSet custT="1"/>
      <dgm:spPr/>
      <dgm:t>
        <a:bodyPr/>
        <a:lstStyle/>
        <a:p>
          <a:r>
            <a:rPr lang="en-US" sz="2800" dirty="0"/>
            <a:t>Mentored an undergraduate student</a:t>
          </a:r>
        </a:p>
      </dgm:t>
    </dgm:pt>
    <dgm:pt modelId="{CD30B80A-9C55-466D-AF43-80A2FB350B83}" type="parTrans" cxnId="{F462DB89-62C5-44DC-85EC-6E0F927D1389}">
      <dgm:prSet/>
      <dgm:spPr/>
      <dgm:t>
        <a:bodyPr/>
        <a:lstStyle/>
        <a:p>
          <a:endParaRPr lang="en-CA"/>
        </a:p>
      </dgm:t>
    </dgm:pt>
    <dgm:pt modelId="{582605AC-332F-44B2-939D-9AAF86E8DB4F}" type="sibTrans" cxnId="{F462DB89-62C5-44DC-85EC-6E0F927D1389}">
      <dgm:prSet/>
      <dgm:spPr/>
      <dgm:t>
        <a:bodyPr/>
        <a:lstStyle/>
        <a:p>
          <a:endParaRPr lang="en-CA"/>
        </a:p>
      </dgm:t>
    </dgm:pt>
    <dgm:pt modelId="{5C1D29CC-F720-4790-BC56-E57D2535C057}">
      <dgm:prSet custT="1"/>
      <dgm:spPr/>
      <dgm:t>
        <a:bodyPr/>
        <a:lstStyle/>
        <a:p>
          <a:r>
            <a:rPr lang="en-US" sz="2800" dirty="0"/>
            <a:t>Volunteered at the Ontario Biology Day and the Niagara Regional Science &amp; Engineering Fair</a:t>
          </a:r>
        </a:p>
      </dgm:t>
    </dgm:pt>
    <dgm:pt modelId="{38AAE28F-3B3E-4AE3-AB96-390837A0FF6F}" type="parTrans" cxnId="{47FF246C-BB86-4541-8B3D-E88C4D0DB424}">
      <dgm:prSet/>
      <dgm:spPr/>
      <dgm:t>
        <a:bodyPr/>
        <a:lstStyle/>
        <a:p>
          <a:endParaRPr lang="en-CA"/>
        </a:p>
      </dgm:t>
    </dgm:pt>
    <dgm:pt modelId="{EF9DC51E-7A9B-4CFF-95D1-8BE24E500BF1}" type="sibTrans" cxnId="{47FF246C-BB86-4541-8B3D-E88C4D0DB424}">
      <dgm:prSet/>
      <dgm:spPr/>
      <dgm:t>
        <a:bodyPr/>
        <a:lstStyle/>
        <a:p>
          <a:endParaRPr lang="en-CA"/>
        </a:p>
      </dgm:t>
    </dgm:pt>
    <dgm:pt modelId="{7E986D32-A65A-4025-9DB1-1A56BC6D8696}" type="pres">
      <dgm:prSet presAssocID="{5B4FCAE7-4430-4497-9582-75D5A39F997F}" presName="vert0" presStyleCnt="0">
        <dgm:presLayoutVars>
          <dgm:dir/>
          <dgm:animOne val="branch"/>
          <dgm:animLvl val="lvl"/>
        </dgm:presLayoutVars>
      </dgm:prSet>
      <dgm:spPr/>
    </dgm:pt>
    <dgm:pt modelId="{E5D3C720-239C-40D7-86F2-B7518B329A3E}" type="pres">
      <dgm:prSet presAssocID="{60FD699D-F4C3-4565-9321-C01C17DB0B82}" presName="thickLine" presStyleLbl="alignNode1" presStyleIdx="0" presStyleCnt="1"/>
      <dgm:spPr/>
    </dgm:pt>
    <dgm:pt modelId="{67B8A31A-A115-4163-B85A-34446362DA2C}" type="pres">
      <dgm:prSet presAssocID="{60FD699D-F4C3-4565-9321-C01C17DB0B82}" presName="horz1" presStyleCnt="0"/>
      <dgm:spPr/>
    </dgm:pt>
    <dgm:pt modelId="{6409B64E-37A6-4209-A039-67A61EEC291A}" type="pres">
      <dgm:prSet presAssocID="{60FD699D-F4C3-4565-9321-C01C17DB0B82}" presName="tx1" presStyleLbl="revTx" presStyleIdx="0" presStyleCnt="5"/>
      <dgm:spPr/>
    </dgm:pt>
    <dgm:pt modelId="{33DBECF9-76D4-4A8A-8779-94DBE76670CF}" type="pres">
      <dgm:prSet presAssocID="{60FD699D-F4C3-4565-9321-C01C17DB0B82}" presName="vert1" presStyleCnt="0"/>
      <dgm:spPr/>
    </dgm:pt>
    <dgm:pt modelId="{5794F5BA-69FF-4D09-BFDA-BEF055DAAB29}" type="pres">
      <dgm:prSet presAssocID="{FEF999AF-7DD8-46B5-A3CA-96AD3A255FBD}" presName="vertSpace2a" presStyleCnt="0"/>
      <dgm:spPr/>
    </dgm:pt>
    <dgm:pt modelId="{FA33F15C-BC60-4F6B-B2C3-43D396B4372C}" type="pres">
      <dgm:prSet presAssocID="{FEF999AF-7DD8-46B5-A3CA-96AD3A255FBD}" presName="horz2" presStyleCnt="0"/>
      <dgm:spPr/>
    </dgm:pt>
    <dgm:pt modelId="{F03048E3-B4E0-4570-8A5D-6D5C02D59E56}" type="pres">
      <dgm:prSet presAssocID="{FEF999AF-7DD8-46B5-A3CA-96AD3A255FBD}" presName="horzSpace2" presStyleCnt="0"/>
      <dgm:spPr/>
    </dgm:pt>
    <dgm:pt modelId="{22395CA4-D725-4C04-B89F-02C6DE97FC67}" type="pres">
      <dgm:prSet presAssocID="{FEF999AF-7DD8-46B5-A3CA-96AD3A255FBD}" presName="tx2" presStyleLbl="revTx" presStyleIdx="1" presStyleCnt="5" custScaleY="51288"/>
      <dgm:spPr/>
    </dgm:pt>
    <dgm:pt modelId="{3E1C2474-1BEB-45DA-B6A8-D45FE370C54B}" type="pres">
      <dgm:prSet presAssocID="{FEF999AF-7DD8-46B5-A3CA-96AD3A255FBD}" presName="vert2" presStyleCnt="0"/>
      <dgm:spPr/>
    </dgm:pt>
    <dgm:pt modelId="{032EF705-BACE-4CC8-AA52-CE87738F25F4}" type="pres">
      <dgm:prSet presAssocID="{FEF999AF-7DD8-46B5-A3CA-96AD3A255FBD}" presName="thinLine2b" presStyleLbl="callout" presStyleIdx="0" presStyleCnt="4"/>
      <dgm:spPr/>
    </dgm:pt>
    <dgm:pt modelId="{84FC6E51-0247-47E1-AF98-1927BAB551CD}" type="pres">
      <dgm:prSet presAssocID="{FEF999AF-7DD8-46B5-A3CA-96AD3A255FBD}" presName="vertSpace2b" presStyleCnt="0"/>
      <dgm:spPr/>
    </dgm:pt>
    <dgm:pt modelId="{E1A51967-95C6-4D66-AEA7-DD16733D46C0}" type="pres">
      <dgm:prSet presAssocID="{5C1D29CC-F720-4790-BC56-E57D2535C057}" presName="horz2" presStyleCnt="0"/>
      <dgm:spPr/>
    </dgm:pt>
    <dgm:pt modelId="{90FA8734-B56D-4716-95AA-88AB3A548715}" type="pres">
      <dgm:prSet presAssocID="{5C1D29CC-F720-4790-BC56-E57D2535C057}" presName="horzSpace2" presStyleCnt="0"/>
      <dgm:spPr/>
    </dgm:pt>
    <dgm:pt modelId="{350BBC92-06BF-40A0-B0CC-ADEF16FD73FB}" type="pres">
      <dgm:prSet presAssocID="{5C1D29CC-F720-4790-BC56-E57D2535C057}" presName="tx2" presStyleLbl="revTx" presStyleIdx="2" presStyleCnt="5"/>
      <dgm:spPr/>
    </dgm:pt>
    <dgm:pt modelId="{2F071919-F262-4C4C-AF6A-BB2EB7932E23}" type="pres">
      <dgm:prSet presAssocID="{5C1D29CC-F720-4790-BC56-E57D2535C057}" presName="vert2" presStyleCnt="0"/>
      <dgm:spPr/>
    </dgm:pt>
    <dgm:pt modelId="{65B9E73F-E768-4504-AF2B-FC670900D8D8}" type="pres">
      <dgm:prSet presAssocID="{5C1D29CC-F720-4790-BC56-E57D2535C057}" presName="thinLine2b" presStyleLbl="callout" presStyleIdx="1" presStyleCnt="4"/>
      <dgm:spPr/>
    </dgm:pt>
    <dgm:pt modelId="{EFA0F26A-4FAA-4A7E-96DA-E5CA2DBCAE4B}" type="pres">
      <dgm:prSet presAssocID="{5C1D29CC-F720-4790-BC56-E57D2535C057}" presName="vertSpace2b" presStyleCnt="0"/>
      <dgm:spPr/>
    </dgm:pt>
    <dgm:pt modelId="{DDC12956-0ADE-43E3-B0C1-891DCAAF8924}" type="pres">
      <dgm:prSet presAssocID="{ABD56D48-1209-4A17-B6B9-5188B00890A5}" presName="horz2" presStyleCnt="0"/>
      <dgm:spPr/>
    </dgm:pt>
    <dgm:pt modelId="{CF799905-F6AD-4904-AEBC-EFE4841CC7AA}" type="pres">
      <dgm:prSet presAssocID="{ABD56D48-1209-4A17-B6B9-5188B00890A5}" presName="horzSpace2" presStyleCnt="0"/>
      <dgm:spPr/>
    </dgm:pt>
    <dgm:pt modelId="{4E2D3439-362E-4863-A405-E7D1FA95543A}" type="pres">
      <dgm:prSet presAssocID="{ABD56D48-1209-4A17-B6B9-5188B00890A5}" presName="tx2" presStyleLbl="revTx" presStyleIdx="3" presStyleCnt="5" custScaleY="34653"/>
      <dgm:spPr/>
    </dgm:pt>
    <dgm:pt modelId="{BCF59DFC-5FB1-40F6-83F5-AF3F7BF10541}" type="pres">
      <dgm:prSet presAssocID="{ABD56D48-1209-4A17-B6B9-5188B00890A5}" presName="vert2" presStyleCnt="0"/>
      <dgm:spPr/>
    </dgm:pt>
    <dgm:pt modelId="{24BC0343-099D-4EFB-83AF-6FAD8F7A8DFC}" type="pres">
      <dgm:prSet presAssocID="{ABD56D48-1209-4A17-B6B9-5188B00890A5}" presName="thinLine2b" presStyleLbl="callout" presStyleIdx="2" presStyleCnt="4"/>
      <dgm:spPr/>
    </dgm:pt>
    <dgm:pt modelId="{72C3E4E4-0F3E-41BA-B469-7FF2E307318B}" type="pres">
      <dgm:prSet presAssocID="{ABD56D48-1209-4A17-B6B9-5188B00890A5}" presName="vertSpace2b" presStyleCnt="0"/>
      <dgm:spPr/>
    </dgm:pt>
    <dgm:pt modelId="{ADFE7BC0-0615-46B7-9FAD-43B8AADD3A06}" type="pres">
      <dgm:prSet presAssocID="{DF764E6B-6169-435B-A6D9-F68CE7FE5E12}" presName="horz2" presStyleCnt="0"/>
      <dgm:spPr/>
    </dgm:pt>
    <dgm:pt modelId="{ECA3B59D-348A-4094-BBC0-20D72BFDE047}" type="pres">
      <dgm:prSet presAssocID="{DF764E6B-6169-435B-A6D9-F68CE7FE5E12}" presName="horzSpace2" presStyleCnt="0"/>
      <dgm:spPr/>
    </dgm:pt>
    <dgm:pt modelId="{94B9573B-CF2D-4693-82A4-E6A8EF6B135D}" type="pres">
      <dgm:prSet presAssocID="{DF764E6B-6169-435B-A6D9-F68CE7FE5E12}" presName="tx2" presStyleLbl="revTx" presStyleIdx="4" presStyleCnt="5" custScaleY="45995"/>
      <dgm:spPr/>
    </dgm:pt>
    <dgm:pt modelId="{14C4EA94-63F2-4EE5-846D-430C3171D54E}" type="pres">
      <dgm:prSet presAssocID="{DF764E6B-6169-435B-A6D9-F68CE7FE5E12}" presName="vert2" presStyleCnt="0"/>
      <dgm:spPr/>
    </dgm:pt>
    <dgm:pt modelId="{94D80CEB-261F-45E4-A325-2630DCC93FCA}" type="pres">
      <dgm:prSet presAssocID="{DF764E6B-6169-435B-A6D9-F68CE7FE5E12}" presName="thinLine2b" presStyleLbl="callout" presStyleIdx="3" presStyleCnt="4"/>
      <dgm:spPr/>
    </dgm:pt>
    <dgm:pt modelId="{D3952D2D-C03F-4F0A-B7AD-069200BB16FD}" type="pres">
      <dgm:prSet presAssocID="{DF764E6B-6169-435B-A6D9-F68CE7FE5E12}" presName="vertSpace2b" presStyleCnt="0"/>
      <dgm:spPr/>
    </dgm:pt>
  </dgm:ptLst>
  <dgm:cxnLst>
    <dgm:cxn modelId="{F3951514-7E60-4939-BB62-A4C76861DBFC}" type="presOf" srcId="{5C1D29CC-F720-4790-BC56-E57D2535C057}" destId="{350BBC92-06BF-40A0-B0CC-ADEF16FD73FB}" srcOrd="0" destOrd="0" presId="urn:microsoft.com/office/officeart/2008/layout/LinedList"/>
    <dgm:cxn modelId="{E13F6B20-6ADD-48A2-A47A-E34A2C833A23}" type="presOf" srcId="{5B4FCAE7-4430-4497-9582-75D5A39F997F}" destId="{7E986D32-A65A-4025-9DB1-1A56BC6D8696}" srcOrd="0" destOrd="0" presId="urn:microsoft.com/office/officeart/2008/layout/LinedList"/>
    <dgm:cxn modelId="{4EA8FB37-9E31-429B-B3A6-20802AE62BD9}" type="presOf" srcId="{60FD699D-F4C3-4565-9321-C01C17DB0B82}" destId="{6409B64E-37A6-4209-A039-67A61EEC291A}" srcOrd="0" destOrd="0" presId="urn:microsoft.com/office/officeart/2008/layout/LinedList"/>
    <dgm:cxn modelId="{BCDF406B-BCB2-4313-81F3-14004189BFAF}" type="presOf" srcId="{ABD56D48-1209-4A17-B6B9-5188B00890A5}" destId="{4E2D3439-362E-4863-A405-E7D1FA95543A}" srcOrd="0" destOrd="0" presId="urn:microsoft.com/office/officeart/2008/layout/LinedList"/>
    <dgm:cxn modelId="{47FF246C-BB86-4541-8B3D-E88C4D0DB424}" srcId="{60FD699D-F4C3-4565-9321-C01C17DB0B82}" destId="{5C1D29CC-F720-4790-BC56-E57D2535C057}" srcOrd="1" destOrd="0" parTransId="{38AAE28F-3B3E-4AE3-AB96-390837A0FF6F}" sibTransId="{EF9DC51E-7A9B-4CFF-95D1-8BE24E500BF1}"/>
    <dgm:cxn modelId="{2B119A72-D9E2-4F4B-BF4A-B3041D1EFBBC}" srcId="{60FD699D-F4C3-4565-9321-C01C17DB0B82}" destId="{ABD56D48-1209-4A17-B6B9-5188B00890A5}" srcOrd="2" destOrd="0" parTransId="{CDBDFD9A-02C4-4E88-B3EB-222DB17EF4F9}" sibTransId="{535699C5-4298-4FB6-AE7F-AB5FC7343175}"/>
    <dgm:cxn modelId="{F462DB89-62C5-44DC-85EC-6E0F927D1389}" srcId="{60FD699D-F4C3-4565-9321-C01C17DB0B82}" destId="{FEF999AF-7DD8-46B5-A3CA-96AD3A255FBD}" srcOrd="0" destOrd="0" parTransId="{CD30B80A-9C55-466D-AF43-80A2FB350B83}" sibTransId="{582605AC-332F-44B2-939D-9AAF86E8DB4F}"/>
    <dgm:cxn modelId="{059504A6-CD3F-47CB-BA41-0EEF695349F9}" type="presOf" srcId="{DF764E6B-6169-435B-A6D9-F68CE7FE5E12}" destId="{94B9573B-CF2D-4693-82A4-E6A8EF6B135D}" srcOrd="0" destOrd="0" presId="urn:microsoft.com/office/officeart/2008/layout/LinedList"/>
    <dgm:cxn modelId="{F7A132A9-455B-4204-B6AF-D4B5FA4A82CF}" srcId="{5B4FCAE7-4430-4497-9582-75D5A39F997F}" destId="{60FD699D-F4C3-4565-9321-C01C17DB0B82}" srcOrd="0" destOrd="0" parTransId="{335EF2C7-2AFA-45BA-AA8F-B818A94FEE8B}" sibTransId="{AFDC36B8-9B9D-4DDE-99E9-3568E05E4DA9}"/>
    <dgm:cxn modelId="{1B52C3C1-49DC-45F3-A157-3B5A79964D8B}" type="presOf" srcId="{FEF999AF-7DD8-46B5-A3CA-96AD3A255FBD}" destId="{22395CA4-D725-4C04-B89F-02C6DE97FC67}" srcOrd="0" destOrd="0" presId="urn:microsoft.com/office/officeart/2008/layout/LinedList"/>
    <dgm:cxn modelId="{173A06E2-838F-4371-BD75-B20AB46C3E1C}" srcId="{60FD699D-F4C3-4565-9321-C01C17DB0B82}" destId="{DF764E6B-6169-435B-A6D9-F68CE7FE5E12}" srcOrd="3" destOrd="0" parTransId="{6FF43C3C-921A-4458-A021-D2F98E07370F}" sibTransId="{F0F8099B-EA3D-4CF7-9705-6B84B7EE06F4}"/>
    <dgm:cxn modelId="{8B2DDDA5-F7C3-404D-AD12-93DCCB1B10C3}" type="presParOf" srcId="{7E986D32-A65A-4025-9DB1-1A56BC6D8696}" destId="{E5D3C720-239C-40D7-86F2-B7518B329A3E}" srcOrd="0" destOrd="0" presId="urn:microsoft.com/office/officeart/2008/layout/LinedList"/>
    <dgm:cxn modelId="{4F7AD177-6D47-4D85-97A8-0229EBB20B4F}" type="presParOf" srcId="{7E986D32-A65A-4025-9DB1-1A56BC6D8696}" destId="{67B8A31A-A115-4163-B85A-34446362DA2C}" srcOrd="1" destOrd="0" presId="urn:microsoft.com/office/officeart/2008/layout/LinedList"/>
    <dgm:cxn modelId="{F1D1C752-6307-41AA-87E1-300A645E4958}" type="presParOf" srcId="{67B8A31A-A115-4163-B85A-34446362DA2C}" destId="{6409B64E-37A6-4209-A039-67A61EEC291A}" srcOrd="0" destOrd="0" presId="urn:microsoft.com/office/officeart/2008/layout/LinedList"/>
    <dgm:cxn modelId="{794C14CC-EB7C-42D6-B340-FF4F6DD5B2C0}" type="presParOf" srcId="{67B8A31A-A115-4163-B85A-34446362DA2C}" destId="{33DBECF9-76D4-4A8A-8779-94DBE76670CF}" srcOrd="1" destOrd="0" presId="urn:microsoft.com/office/officeart/2008/layout/LinedList"/>
    <dgm:cxn modelId="{3BE59E23-8559-464B-A5C7-00E4A1A4E028}" type="presParOf" srcId="{33DBECF9-76D4-4A8A-8779-94DBE76670CF}" destId="{5794F5BA-69FF-4D09-BFDA-BEF055DAAB29}" srcOrd="0" destOrd="0" presId="urn:microsoft.com/office/officeart/2008/layout/LinedList"/>
    <dgm:cxn modelId="{B543C6A8-4E44-42D1-B0B0-9B1A2CF89370}" type="presParOf" srcId="{33DBECF9-76D4-4A8A-8779-94DBE76670CF}" destId="{FA33F15C-BC60-4F6B-B2C3-43D396B4372C}" srcOrd="1" destOrd="0" presId="urn:microsoft.com/office/officeart/2008/layout/LinedList"/>
    <dgm:cxn modelId="{E8FC6A43-C231-49FB-ACFD-9ABEAA347C7F}" type="presParOf" srcId="{FA33F15C-BC60-4F6B-B2C3-43D396B4372C}" destId="{F03048E3-B4E0-4570-8A5D-6D5C02D59E56}" srcOrd="0" destOrd="0" presId="urn:microsoft.com/office/officeart/2008/layout/LinedList"/>
    <dgm:cxn modelId="{37D0BF81-673B-493E-A9BD-25016E20B3AE}" type="presParOf" srcId="{FA33F15C-BC60-4F6B-B2C3-43D396B4372C}" destId="{22395CA4-D725-4C04-B89F-02C6DE97FC67}" srcOrd="1" destOrd="0" presId="urn:microsoft.com/office/officeart/2008/layout/LinedList"/>
    <dgm:cxn modelId="{98A70B0E-E387-43E7-A9D1-414D5B0D0A23}" type="presParOf" srcId="{FA33F15C-BC60-4F6B-B2C3-43D396B4372C}" destId="{3E1C2474-1BEB-45DA-B6A8-D45FE370C54B}" srcOrd="2" destOrd="0" presId="urn:microsoft.com/office/officeart/2008/layout/LinedList"/>
    <dgm:cxn modelId="{A954F1BA-11CD-4452-854F-FC8C30150F9C}" type="presParOf" srcId="{33DBECF9-76D4-4A8A-8779-94DBE76670CF}" destId="{032EF705-BACE-4CC8-AA52-CE87738F25F4}" srcOrd="2" destOrd="0" presId="urn:microsoft.com/office/officeart/2008/layout/LinedList"/>
    <dgm:cxn modelId="{7ACE7D3C-38CC-42B6-808F-0651C56203EF}" type="presParOf" srcId="{33DBECF9-76D4-4A8A-8779-94DBE76670CF}" destId="{84FC6E51-0247-47E1-AF98-1927BAB551CD}" srcOrd="3" destOrd="0" presId="urn:microsoft.com/office/officeart/2008/layout/LinedList"/>
    <dgm:cxn modelId="{BB14BB96-07D4-48DD-96B7-4D4D224C5416}" type="presParOf" srcId="{33DBECF9-76D4-4A8A-8779-94DBE76670CF}" destId="{E1A51967-95C6-4D66-AEA7-DD16733D46C0}" srcOrd="4" destOrd="0" presId="urn:microsoft.com/office/officeart/2008/layout/LinedList"/>
    <dgm:cxn modelId="{2170B0F5-B1CE-4E81-8607-716929E57881}" type="presParOf" srcId="{E1A51967-95C6-4D66-AEA7-DD16733D46C0}" destId="{90FA8734-B56D-4716-95AA-88AB3A548715}" srcOrd="0" destOrd="0" presId="urn:microsoft.com/office/officeart/2008/layout/LinedList"/>
    <dgm:cxn modelId="{E88A651D-A685-4D67-854A-5A96BBDA0CE6}" type="presParOf" srcId="{E1A51967-95C6-4D66-AEA7-DD16733D46C0}" destId="{350BBC92-06BF-40A0-B0CC-ADEF16FD73FB}" srcOrd="1" destOrd="0" presId="urn:microsoft.com/office/officeart/2008/layout/LinedList"/>
    <dgm:cxn modelId="{4ACB91D5-83F8-4F71-8A10-E139B351937D}" type="presParOf" srcId="{E1A51967-95C6-4D66-AEA7-DD16733D46C0}" destId="{2F071919-F262-4C4C-AF6A-BB2EB7932E23}" srcOrd="2" destOrd="0" presId="urn:microsoft.com/office/officeart/2008/layout/LinedList"/>
    <dgm:cxn modelId="{1AD1557E-1087-4932-8C01-82C6867822D3}" type="presParOf" srcId="{33DBECF9-76D4-4A8A-8779-94DBE76670CF}" destId="{65B9E73F-E768-4504-AF2B-FC670900D8D8}" srcOrd="5" destOrd="0" presId="urn:microsoft.com/office/officeart/2008/layout/LinedList"/>
    <dgm:cxn modelId="{2D35C048-CB78-4F74-BD15-0796BBA2FE51}" type="presParOf" srcId="{33DBECF9-76D4-4A8A-8779-94DBE76670CF}" destId="{EFA0F26A-4FAA-4A7E-96DA-E5CA2DBCAE4B}" srcOrd="6" destOrd="0" presId="urn:microsoft.com/office/officeart/2008/layout/LinedList"/>
    <dgm:cxn modelId="{BA6367C5-1411-4465-81ED-4827F31CF409}" type="presParOf" srcId="{33DBECF9-76D4-4A8A-8779-94DBE76670CF}" destId="{DDC12956-0ADE-43E3-B0C1-891DCAAF8924}" srcOrd="7" destOrd="0" presId="urn:microsoft.com/office/officeart/2008/layout/LinedList"/>
    <dgm:cxn modelId="{6AA743AE-F353-4A74-909E-A504CC19D1AB}" type="presParOf" srcId="{DDC12956-0ADE-43E3-B0C1-891DCAAF8924}" destId="{CF799905-F6AD-4904-AEBC-EFE4841CC7AA}" srcOrd="0" destOrd="0" presId="urn:microsoft.com/office/officeart/2008/layout/LinedList"/>
    <dgm:cxn modelId="{C7500501-B5C0-474F-817C-10280852E7B1}" type="presParOf" srcId="{DDC12956-0ADE-43E3-B0C1-891DCAAF8924}" destId="{4E2D3439-362E-4863-A405-E7D1FA95543A}" srcOrd="1" destOrd="0" presId="urn:microsoft.com/office/officeart/2008/layout/LinedList"/>
    <dgm:cxn modelId="{6E428592-9575-4E47-A270-11D1A947A4E3}" type="presParOf" srcId="{DDC12956-0ADE-43E3-B0C1-891DCAAF8924}" destId="{BCF59DFC-5FB1-40F6-83F5-AF3F7BF10541}" srcOrd="2" destOrd="0" presId="urn:microsoft.com/office/officeart/2008/layout/LinedList"/>
    <dgm:cxn modelId="{BE6445F3-CBD7-4FF4-9CF5-16D992F6B2A1}" type="presParOf" srcId="{33DBECF9-76D4-4A8A-8779-94DBE76670CF}" destId="{24BC0343-099D-4EFB-83AF-6FAD8F7A8DFC}" srcOrd="8" destOrd="0" presId="urn:microsoft.com/office/officeart/2008/layout/LinedList"/>
    <dgm:cxn modelId="{789861E3-D5D4-434F-9311-CA7FBD3156F8}" type="presParOf" srcId="{33DBECF9-76D4-4A8A-8779-94DBE76670CF}" destId="{72C3E4E4-0F3E-41BA-B469-7FF2E307318B}" srcOrd="9" destOrd="0" presId="urn:microsoft.com/office/officeart/2008/layout/LinedList"/>
    <dgm:cxn modelId="{B2C8F4E7-0BFC-4830-9B5B-916E27F42961}" type="presParOf" srcId="{33DBECF9-76D4-4A8A-8779-94DBE76670CF}" destId="{ADFE7BC0-0615-46B7-9FAD-43B8AADD3A06}" srcOrd="10" destOrd="0" presId="urn:microsoft.com/office/officeart/2008/layout/LinedList"/>
    <dgm:cxn modelId="{61D98C0F-96E8-495F-A7B8-8F276C620B8F}" type="presParOf" srcId="{ADFE7BC0-0615-46B7-9FAD-43B8AADD3A06}" destId="{ECA3B59D-348A-4094-BBC0-20D72BFDE047}" srcOrd="0" destOrd="0" presId="urn:microsoft.com/office/officeart/2008/layout/LinedList"/>
    <dgm:cxn modelId="{AACD3E65-1DE2-4A89-8175-1427F57A33DD}" type="presParOf" srcId="{ADFE7BC0-0615-46B7-9FAD-43B8AADD3A06}" destId="{94B9573B-CF2D-4693-82A4-E6A8EF6B135D}" srcOrd="1" destOrd="0" presId="urn:microsoft.com/office/officeart/2008/layout/LinedList"/>
    <dgm:cxn modelId="{AE0965AB-A018-4D9A-8D94-86911DD5C238}" type="presParOf" srcId="{ADFE7BC0-0615-46B7-9FAD-43B8AADD3A06}" destId="{14C4EA94-63F2-4EE5-846D-430C3171D54E}" srcOrd="2" destOrd="0" presId="urn:microsoft.com/office/officeart/2008/layout/LinedList"/>
    <dgm:cxn modelId="{510214CB-4CC2-4529-B442-A393F0A50915}" type="presParOf" srcId="{33DBECF9-76D4-4A8A-8779-94DBE76670CF}" destId="{94D80CEB-261F-45E4-A325-2630DCC93FCA}" srcOrd="11" destOrd="0" presId="urn:microsoft.com/office/officeart/2008/layout/LinedList"/>
    <dgm:cxn modelId="{10B723DA-AEB0-415A-AFB2-9500CD99C0D6}" type="presParOf" srcId="{33DBECF9-76D4-4A8A-8779-94DBE76670CF}" destId="{D3952D2D-C03F-4F0A-B7AD-069200BB16FD}" srcOrd="12"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9253071-027B-4AEF-A19D-C287F7F48596}"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181393A5-8C30-4373-A91B-2E079779402C}">
      <dgm:prSet/>
      <dgm:spPr/>
      <dgm:t>
        <a:bodyPr/>
        <a:lstStyle/>
        <a:p>
          <a:r>
            <a:rPr lang="en-US" dirty="0"/>
            <a:t>Chapter 1 - Scoping review</a:t>
          </a:r>
        </a:p>
      </dgm:t>
    </dgm:pt>
    <dgm:pt modelId="{F23358FF-6E79-43D2-93EE-579702D562AA}" type="parTrans" cxnId="{EEC015A6-E28D-4666-9E04-70F36CE95ECD}">
      <dgm:prSet/>
      <dgm:spPr/>
      <dgm:t>
        <a:bodyPr/>
        <a:lstStyle/>
        <a:p>
          <a:endParaRPr lang="en-US"/>
        </a:p>
      </dgm:t>
    </dgm:pt>
    <dgm:pt modelId="{878D4942-96AD-432B-99F3-C804435C4632}" type="sibTrans" cxnId="{EEC015A6-E28D-4666-9E04-70F36CE95ECD}">
      <dgm:prSet/>
      <dgm:spPr/>
      <dgm:t>
        <a:bodyPr/>
        <a:lstStyle/>
        <a:p>
          <a:endParaRPr lang="en-US"/>
        </a:p>
      </dgm:t>
    </dgm:pt>
    <dgm:pt modelId="{D55942A5-48A2-4ECD-A183-0703C46F8188}">
      <dgm:prSet/>
      <dgm:spPr/>
      <dgm:t>
        <a:bodyPr/>
        <a:lstStyle/>
        <a:p>
          <a:r>
            <a:rPr lang="en-US" dirty="0"/>
            <a:t>Narrative synthesis completed</a:t>
          </a:r>
        </a:p>
      </dgm:t>
    </dgm:pt>
    <dgm:pt modelId="{7076384D-AA5D-4F93-AC4A-6EE886BCDF23}" type="parTrans" cxnId="{7248D787-43BE-4228-B789-1C7C395C64D1}">
      <dgm:prSet/>
      <dgm:spPr/>
      <dgm:t>
        <a:bodyPr/>
        <a:lstStyle/>
        <a:p>
          <a:endParaRPr lang="en-US"/>
        </a:p>
      </dgm:t>
    </dgm:pt>
    <dgm:pt modelId="{DBE8D0B4-1F9E-4C70-AB01-D6EF7AF8DB72}" type="sibTrans" cxnId="{7248D787-43BE-4228-B789-1C7C395C64D1}">
      <dgm:prSet/>
      <dgm:spPr/>
      <dgm:t>
        <a:bodyPr/>
        <a:lstStyle/>
        <a:p>
          <a:endParaRPr lang="en-US"/>
        </a:p>
      </dgm:t>
    </dgm:pt>
    <dgm:pt modelId="{9E5C9FF5-5431-4384-9119-D312FA20E705}">
      <dgm:prSet/>
      <dgm:spPr/>
      <dgm:t>
        <a:bodyPr/>
        <a:lstStyle/>
        <a:p>
          <a:r>
            <a:rPr lang="en-US" dirty="0"/>
            <a:t>Chapter 2 - Field research</a:t>
          </a:r>
        </a:p>
      </dgm:t>
    </dgm:pt>
    <dgm:pt modelId="{2C7F6973-8F9F-4629-A553-22B2D58F40B6}" type="parTrans" cxnId="{4F309F1B-02AE-448C-BCC2-31836063AC38}">
      <dgm:prSet/>
      <dgm:spPr/>
      <dgm:t>
        <a:bodyPr/>
        <a:lstStyle/>
        <a:p>
          <a:endParaRPr lang="en-US"/>
        </a:p>
      </dgm:t>
    </dgm:pt>
    <dgm:pt modelId="{93C410F8-3A44-4B75-BAF4-21790A2023C7}" type="sibTrans" cxnId="{4F309F1B-02AE-448C-BCC2-31836063AC38}">
      <dgm:prSet/>
      <dgm:spPr/>
      <dgm:t>
        <a:bodyPr/>
        <a:lstStyle/>
        <a:p>
          <a:endParaRPr lang="en-US"/>
        </a:p>
      </dgm:t>
    </dgm:pt>
    <dgm:pt modelId="{9ED2BF7C-136B-4B20-8DF0-23D3AD337E69}">
      <dgm:prSet phldr="0"/>
      <dgm:spPr/>
      <dgm:t>
        <a:bodyPr/>
        <a:lstStyle/>
        <a:p>
          <a:pPr rtl="0"/>
          <a:r>
            <a:rPr lang="en-US" dirty="0"/>
            <a:t>Statistical analysis improved &amp; completed</a:t>
          </a:r>
        </a:p>
      </dgm:t>
    </dgm:pt>
    <dgm:pt modelId="{4E5BE33A-29ED-4281-A623-878ED3E22526}" type="parTrans" cxnId="{A7F5FBB3-DE3E-4566-91BD-551BE5591CB4}">
      <dgm:prSet/>
      <dgm:spPr/>
      <dgm:t>
        <a:bodyPr/>
        <a:lstStyle/>
        <a:p>
          <a:endParaRPr lang="en-US"/>
        </a:p>
      </dgm:t>
    </dgm:pt>
    <dgm:pt modelId="{A1BC214F-3876-4C1C-90A9-222400674894}" type="sibTrans" cxnId="{A7F5FBB3-DE3E-4566-91BD-551BE5591CB4}">
      <dgm:prSet/>
      <dgm:spPr/>
      <dgm:t>
        <a:bodyPr/>
        <a:lstStyle/>
        <a:p>
          <a:endParaRPr lang="en-US"/>
        </a:p>
      </dgm:t>
    </dgm:pt>
    <dgm:pt modelId="{3ACDD295-FAA7-4245-9D0E-516959FFBB49}">
      <dgm:prSet phldr="0"/>
      <dgm:spPr/>
      <dgm:t>
        <a:bodyPr/>
        <a:lstStyle/>
        <a:p>
          <a:pPr rtl="0"/>
          <a:r>
            <a:rPr lang="en-US" dirty="0"/>
            <a:t>Writing in progress</a:t>
          </a:r>
        </a:p>
      </dgm:t>
    </dgm:pt>
    <dgm:pt modelId="{1A483A81-7684-4643-9C43-A4D1FF6788C2}" type="parTrans" cxnId="{76D4C786-48E8-4766-A797-F7E9E13EEC11}">
      <dgm:prSet/>
      <dgm:spPr/>
    </dgm:pt>
    <dgm:pt modelId="{F71B5740-B6AE-4F85-91F2-A600D425C5E3}" type="sibTrans" cxnId="{76D4C786-48E8-4766-A797-F7E9E13EEC11}">
      <dgm:prSet/>
      <dgm:spPr/>
    </dgm:pt>
    <dgm:pt modelId="{DC2434AA-AFB8-4EDE-9C96-15E413348DCB}">
      <dgm:prSet/>
      <dgm:spPr/>
      <dgm:t>
        <a:bodyPr/>
        <a:lstStyle/>
        <a:p>
          <a:r>
            <a:rPr lang="en-US" dirty="0"/>
            <a:t>Writing in progress</a:t>
          </a:r>
        </a:p>
      </dgm:t>
    </dgm:pt>
    <dgm:pt modelId="{4B655D75-1D1B-40FE-978F-5EDC00FA0F30}" type="parTrans" cxnId="{F1AFE516-9B98-4E0C-911C-12626FB2730D}">
      <dgm:prSet/>
      <dgm:spPr/>
    </dgm:pt>
    <dgm:pt modelId="{01A78CA2-3A33-48DB-90C3-4B7EDA2760A7}" type="sibTrans" cxnId="{F1AFE516-9B98-4E0C-911C-12626FB2730D}">
      <dgm:prSet/>
      <dgm:spPr/>
    </dgm:pt>
    <dgm:pt modelId="{349281CB-2521-4CCA-95FF-08FAA6CC8A96}" type="pres">
      <dgm:prSet presAssocID="{99253071-027B-4AEF-A19D-C287F7F48596}" presName="linear" presStyleCnt="0">
        <dgm:presLayoutVars>
          <dgm:dir/>
          <dgm:animLvl val="lvl"/>
          <dgm:resizeHandles val="exact"/>
        </dgm:presLayoutVars>
      </dgm:prSet>
      <dgm:spPr/>
    </dgm:pt>
    <dgm:pt modelId="{DDBDC819-A067-4234-BA64-BC022F545F02}" type="pres">
      <dgm:prSet presAssocID="{181393A5-8C30-4373-A91B-2E079779402C}" presName="parentLin" presStyleCnt="0"/>
      <dgm:spPr/>
    </dgm:pt>
    <dgm:pt modelId="{A4962E2C-399E-45A7-95C2-1F61DEF59B0E}" type="pres">
      <dgm:prSet presAssocID="{181393A5-8C30-4373-A91B-2E079779402C}" presName="parentLeftMargin" presStyleLbl="node1" presStyleIdx="0" presStyleCnt="2"/>
      <dgm:spPr/>
    </dgm:pt>
    <dgm:pt modelId="{ADC1E3AC-08A0-413C-B0EC-4D10BAF27591}" type="pres">
      <dgm:prSet presAssocID="{181393A5-8C30-4373-A91B-2E079779402C}" presName="parentText" presStyleLbl="node1" presStyleIdx="0" presStyleCnt="2">
        <dgm:presLayoutVars>
          <dgm:chMax val="0"/>
          <dgm:bulletEnabled val="1"/>
        </dgm:presLayoutVars>
      </dgm:prSet>
      <dgm:spPr/>
    </dgm:pt>
    <dgm:pt modelId="{12581DC0-5E58-4167-AF25-CC696732746E}" type="pres">
      <dgm:prSet presAssocID="{181393A5-8C30-4373-A91B-2E079779402C}" presName="negativeSpace" presStyleCnt="0"/>
      <dgm:spPr/>
    </dgm:pt>
    <dgm:pt modelId="{27B69793-7454-4B02-84CF-4F01B4B4409B}" type="pres">
      <dgm:prSet presAssocID="{181393A5-8C30-4373-A91B-2E079779402C}" presName="childText" presStyleLbl="conFgAcc1" presStyleIdx="0" presStyleCnt="2">
        <dgm:presLayoutVars>
          <dgm:bulletEnabled val="1"/>
        </dgm:presLayoutVars>
      </dgm:prSet>
      <dgm:spPr/>
    </dgm:pt>
    <dgm:pt modelId="{F15829A9-F92E-4793-8CD1-4B4DF135BE36}" type="pres">
      <dgm:prSet presAssocID="{878D4942-96AD-432B-99F3-C804435C4632}" presName="spaceBetweenRectangles" presStyleCnt="0"/>
      <dgm:spPr/>
    </dgm:pt>
    <dgm:pt modelId="{53F9EE57-DA28-4398-9127-BE9E7D3BA003}" type="pres">
      <dgm:prSet presAssocID="{9E5C9FF5-5431-4384-9119-D312FA20E705}" presName="parentLin" presStyleCnt="0"/>
      <dgm:spPr/>
    </dgm:pt>
    <dgm:pt modelId="{67304B0A-9022-4851-98B9-18827CEC9147}" type="pres">
      <dgm:prSet presAssocID="{9E5C9FF5-5431-4384-9119-D312FA20E705}" presName="parentLeftMargin" presStyleLbl="node1" presStyleIdx="0" presStyleCnt="2"/>
      <dgm:spPr/>
    </dgm:pt>
    <dgm:pt modelId="{C417A55B-C88A-4091-9FB1-241A4F9C084F}" type="pres">
      <dgm:prSet presAssocID="{9E5C9FF5-5431-4384-9119-D312FA20E705}" presName="parentText" presStyleLbl="node1" presStyleIdx="1" presStyleCnt="2">
        <dgm:presLayoutVars>
          <dgm:chMax val="0"/>
          <dgm:bulletEnabled val="1"/>
        </dgm:presLayoutVars>
      </dgm:prSet>
      <dgm:spPr/>
    </dgm:pt>
    <dgm:pt modelId="{7FFB0705-817A-4E57-839B-3E9C83603E96}" type="pres">
      <dgm:prSet presAssocID="{9E5C9FF5-5431-4384-9119-D312FA20E705}" presName="negativeSpace" presStyleCnt="0"/>
      <dgm:spPr/>
    </dgm:pt>
    <dgm:pt modelId="{152B28E4-9C57-467F-8769-A1A06A017BA9}" type="pres">
      <dgm:prSet presAssocID="{9E5C9FF5-5431-4384-9119-D312FA20E705}" presName="childText" presStyleLbl="conFgAcc1" presStyleIdx="1" presStyleCnt="2">
        <dgm:presLayoutVars>
          <dgm:bulletEnabled val="1"/>
        </dgm:presLayoutVars>
      </dgm:prSet>
      <dgm:spPr/>
    </dgm:pt>
  </dgm:ptLst>
  <dgm:cxnLst>
    <dgm:cxn modelId="{5E666207-B389-4305-8A9C-6D111EB278FA}" type="presOf" srcId="{99253071-027B-4AEF-A19D-C287F7F48596}" destId="{349281CB-2521-4CCA-95FF-08FAA6CC8A96}" srcOrd="0" destOrd="0" presId="urn:microsoft.com/office/officeart/2005/8/layout/list1"/>
    <dgm:cxn modelId="{4173800C-6E29-448F-A1DC-A60AA1654B84}" type="presOf" srcId="{181393A5-8C30-4373-A91B-2E079779402C}" destId="{A4962E2C-399E-45A7-95C2-1F61DEF59B0E}" srcOrd="0" destOrd="0" presId="urn:microsoft.com/office/officeart/2005/8/layout/list1"/>
    <dgm:cxn modelId="{F1AFE516-9B98-4E0C-911C-12626FB2730D}" srcId="{181393A5-8C30-4373-A91B-2E079779402C}" destId="{DC2434AA-AFB8-4EDE-9C96-15E413348DCB}" srcOrd="1" destOrd="0" parTransId="{4B655D75-1D1B-40FE-978F-5EDC00FA0F30}" sibTransId="{01A78CA2-3A33-48DB-90C3-4B7EDA2760A7}"/>
    <dgm:cxn modelId="{4F309F1B-02AE-448C-BCC2-31836063AC38}" srcId="{99253071-027B-4AEF-A19D-C287F7F48596}" destId="{9E5C9FF5-5431-4384-9119-D312FA20E705}" srcOrd="1" destOrd="0" parTransId="{2C7F6973-8F9F-4629-A553-22B2D58F40B6}" sibTransId="{93C410F8-3A44-4B75-BAF4-21790A2023C7}"/>
    <dgm:cxn modelId="{285FE63E-8908-42F2-8D7C-EB8913AF9EF6}" type="presOf" srcId="{181393A5-8C30-4373-A91B-2E079779402C}" destId="{ADC1E3AC-08A0-413C-B0EC-4D10BAF27591}" srcOrd="1" destOrd="0" presId="urn:microsoft.com/office/officeart/2005/8/layout/list1"/>
    <dgm:cxn modelId="{75339154-1A81-477C-BADB-F1A354D529B3}" type="presOf" srcId="{9E5C9FF5-5431-4384-9119-D312FA20E705}" destId="{67304B0A-9022-4851-98B9-18827CEC9147}" srcOrd="0" destOrd="0" presId="urn:microsoft.com/office/officeart/2005/8/layout/list1"/>
    <dgm:cxn modelId="{8472D356-C24C-4EC4-B4E5-AF87F7CAE79B}" type="presOf" srcId="{D55942A5-48A2-4ECD-A183-0703C46F8188}" destId="{27B69793-7454-4B02-84CF-4F01B4B4409B}" srcOrd="0" destOrd="0" presId="urn:microsoft.com/office/officeart/2005/8/layout/list1"/>
    <dgm:cxn modelId="{1885F676-9C07-4B4C-80E9-E1488D50CE98}" type="presOf" srcId="{3ACDD295-FAA7-4245-9D0E-516959FFBB49}" destId="{152B28E4-9C57-467F-8769-A1A06A017BA9}" srcOrd="0" destOrd="1" presId="urn:microsoft.com/office/officeart/2005/8/layout/list1"/>
    <dgm:cxn modelId="{9AEF9D77-C2F9-41E3-87BA-4FA3807B4623}" type="presOf" srcId="{9E5C9FF5-5431-4384-9119-D312FA20E705}" destId="{C417A55B-C88A-4091-9FB1-241A4F9C084F}" srcOrd="1" destOrd="0" presId="urn:microsoft.com/office/officeart/2005/8/layout/list1"/>
    <dgm:cxn modelId="{76D4C786-48E8-4766-A797-F7E9E13EEC11}" srcId="{9E5C9FF5-5431-4384-9119-D312FA20E705}" destId="{3ACDD295-FAA7-4245-9D0E-516959FFBB49}" srcOrd="1" destOrd="0" parTransId="{1A483A81-7684-4643-9C43-A4D1FF6788C2}" sibTransId="{F71B5740-B6AE-4F85-91F2-A600D425C5E3}"/>
    <dgm:cxn modelId="{7248D787-43BE-4228-B789-1C7C395C64D1}" srcId="{181393A5-8C30-4373-A91B-2E079779402C}" destId="{D55942A5-48A2-4ECD-A183-0703C46F8188}" srcOrd="0" destOrd="0" parTransId="{7076384D-AA5D-4F93-AC4A-6EE886BCDF23}" sibTransId="{DBE8D0B4-1F9E-4C70-AB01-D6EF7AF8DB72}"/>
    <dgm:cxn modelId="{EEC015A6-E28D-4666-9E04-70F36CE95ECD}" srcId="{99253071-027B-4AEF-A19D-C287F7F48596}" destId="{181393A5-8C30-4373-A91B-2E079779402C}" srcOrd="0" destOrd="0" parTransId="{F23358FF-6E79-43D2-93EE-579702D562AA}" sibTransId="{878D4942-96AD-432B-99F3-C804435C4632}"/>
    <dgm:cxn modelId="{A7F5FBB3-DE3E-4566-91BD-551BE5591CB4}" srcId="{9E5C9FF5-5431-4384-9119-D312FA20E705}" destId="{9ED2BF7C-136B-4B20-8DF0-23D3AD337E69}" srcOrd="0" destOrd="0" parTransId="{4E5BE33A-29ED-4281-A623-878ED3E22526}" sibTransId="{A1BC214F-3876-4C1C-90A9-222400674894}"/>
    <dgm:cxn modelId="{537B27B5-2E68-4A70-AE1D-422CA11D0EEA}" type="presOf" srcId="{9ED2BF7C-136B-4B20-8DF0-23D3AD337E69}" destId="{152B28E4-9C57-467F-8769-A1A06A017BA9}" srcOrd="0" destOrd="0" presId="urn:microsoft.com/office/officeart/2005/8/layout/list1"/>
    <dgm:cxn modelId="{CF1E28FF-8727-4DC1-BF69-EDBF72542296}" type="presOf" srcId="{DC2434AA-AFB8-4EDE-9C96-15E413348DCB}" destId="{27B69793-7454-4B02-84CF-4F01B4B4409B}" srcOrd="0" destOrd="1" presId="urn:microsoft.com/office/officeart/2005/8/layout/list1"/>
    <dgm:cxn modelId="{6C93F3B9-4516-43C6-8655-84ED3B7E43ED}" type="presParOf" srcId="{349281CB-2521-4CCA-95FF-08FAA6CC8A96}" destId="{DDBDC819-A067-4234-BA64-BC022F545F02}" srcOrd="0" destOrd="0" presId="urn:microsoft.com/office/officeart/2005/8/layout/list1"/>
    <dgm:cxn modelId="{6A7A4A29-DF60-4F47-B4A5-DD2155424806}" type="presParOf" srcId="{DDBDC819-A067-4234-BA64-BC022F545F02}" destId="{A4962E2C-399E-45A7-95C2-1F61DEF59B0E}" srcOrd="0" destOrd="0" presId="urn:microsoft.com/office/officeart/2005/8/layout/list1"/>
    <dgm:cxn modelId="{D5F1C990-6A0B-4AE5-8AD1-738DD40CBB09}" type="presParOf" srcId="{DDBDC819-A067-4234-BA64-BC022F545F02}" destId="{ADC1E3AC-08A0-413C-B0EC-4D10BAF27591}" srcOrd="1" destOrd="0" presId="urn:microsoft.com/office/officeart/2005/8/layout/list1"/>
    <dgm:cxn modelId="{57CAEC94-CA91-41DD-BEDE-DAFC598F5B3D}" type="presParOf" srcId="{349281CB-2521-4CCA-95FF-08FAA6CC8A96}" destId="{12581DC0-5E58-4167-AF25-CC696732746E}" srcOrd="1" destOrd="0" presId="urn:microsoft.com/office/officeart/2005/8/layout/list1"/>
    <dgm:cxn modelId="{60D24EC7-11E3-42C9-AB38-10BA01910E9B}" type="presParOf" srcId="{349281CB-2521-4CCA-95FF-08FAA6CC8A96}" destId="{27B69793-7454-4B02-84CF-4F01B4B4409B}" srcOrd="2" destOrd="0" presId="urn:microsoft.com/office/officeart/2005/8/layout/list1"/>
    <dgm:cxn modelId="{BB3ECE73-5B2F-406E-8B1C-837FC92E721C}" type="presParOf" srcId="{349281CB-2521-4CCA-95FF-08FAA6CC8A96}" destId="{F15829A9-F92E-4793-8CD1-4B4DF135BE36}" srcOrd="3" destOrd="0" presId="urn:microsoft.com/office/officeart/2005/8/layout/list1"/>
    <dgm:cxn modelId="{110F2714-F0D5-422A-8403-5C0F4E9102A8}" type="presParOf" srcId="{349281CB-2521-4CCA-95FF-08FAA6CC8A96}" destId="{53F9EE57-DA28-4398-9127-BE9E7D3BA003}" srcOrd="4" destOrd="0" presId="urn:microsoft.com/office/officeart/2005/8/layout/list1"/>
    <dgm:cxn modelId="{6087CDE2-C2DF-4E13-9FD1-26C1810E96F7}" type="presParOf" srcId="{53F9EE57-DA28-4398-9127-BE9E7D3BA003}" destId="{67304B0A-9022-4851-98B9-18827CEC9147}" srcOrd="0" destOrd="0" presId="urn:microsoft.com/office/officeart/2005/8/layout/list1"/>
    <dgm:cxn modelId="{E91F9690-C7A2-4FAB-AB87-AC949EFF35D2}" type="presParOf" srcId="{53F9EE57-DA28-4398-9127-BE9E7D3BA003}" destId="{C417A55B-C88A-4091-9FB1-241A4F9C084F}" srcOrd="1" destOrd="0" presId="urn:microsoft.com/office/officeart/2005/8/layout/list1"/>
    <dgm:cxn modelId="{2592CD89-1D16-4436-8A62-C83C8F19B821}" type="presParOf" srcId="{349281CB-2521-4CCA-95FF-08FAA6CC8A96}" destId="{7FFB0705-817A-4E57-839B-3E9C83603E96}" srcOrd="5" destOrd="0" presId="urn:microsoft.com/office/officeart/2005/8/layout/list1"/>
    <dgm:cxn modelId="{68552E7A-F19B-4665-91E6-86A3F30981DC}" type="presParOf" srcId="{349281CB-2521-4CCA-95FF-08FAA6CC8A96}" destId="{152B28E4-9C57-467F-8769-A1A06A017BA9}" srcOrd="6"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CBEE3CF-3C89-4140-B10E-96C6A520C559}" type="doc">
      <dgm:prSet loTypeId="urn:microsoft.com/office/officeart/2005/8/layout/process4" loCatId="process" qsTypeId="urn:microsoft.com/office/officeart/2005/8/quickstyle/simple1" qsCatId="simple" csTypeId="urn:microsoft.com/office/officeart/2005/8/colors/accent1_2" csCatId="accent1" phldr="1"/>
      <dgm:spPr/>
      <dgm:t>
        <a:bodyPr/>
        <a:lstStyle/>
        <a:p>
          <a:endParaRPr lang="en-US"/>
        </a:p>
      </dgm:t>
    </dgm:pt>
    <dgm:pt modelId="{AC841E33-574A-432C-9678-4897416E68F9}">
      <dgm:prSet custT="1"/>
      <dgm:spPr/>
      <dgm:t>
        <a:bodyPr/>
        <a:lstStyle/>
        <a:p>
          <a:r>
            <a:rPr lang="en-CA" sz="2800" dirty="0"/>
            <a:t>Dictionary definition: a soldier or guard whose job is to stand and keep watch</a:t>
          </a:r>
          <a:endParaRPr lang="en-US" sz="2800" dirty="0"/>
        </a:p>
      </dgm:t>
    </dgm:pt>
    <dgm:pt modelId="{F129D81D-B196-41BC-9641-A19BCFDB36DE}" type="parTrans" cxnId="{F0609777-288B-40F8-B62D-5D4F6E1D60C5}">
      <dgm:prSet/>
      <dgm:spPr/>
      <dgm:t>
        <a:bodyPr/>
        <a:lstStyle/>
        <a:p>
          <a:endParaRPr lang="en-US"/>
        </a:p>
      </dgm:t>
    </dgm:pt>
    <dgm:pt modelId="{37906824-54F1-433B-B5BC-22E7FBC59227}" type="sibTrans" cxnId="{F0609777-288B-40F8-B62D-5D4F6E1D60C5}">
      <dgm:prSet/>
      <dgm:spPr/>
      <dgm:t>
        <a:bodyPr/>
        <a:lstStyle/>
        <a:p>
          <a:endParaRPr lang="en-US"/>
        </a:p>
      </dgm:t>
    </dgm:pt>
    <dgm:pt modelId="{65E3E4B5-F813-4E37-9085-1E9B53A55F22}">
      <dgm:prSet custT="1"/>
      <dgm:spPr/>
      <dgm:t>
        <a:bodyPr/>
        <a:lstStyle/>
        <a:p>
          <a:r>
            <a:rPr lang="en-CA" sz="2800" dirty="0"/>
            <a:t>Frequently used definition: an individual that adopts a raised position, scanning for predators and warning others of danger</a:t>
          </a:r>
          <a:endParaRPr lang="en-US" sz="2800" dirty="0"/>
        </a:p>
      </dgm:t>
    </dgm:pt>
    <dgm:pt modelId="{5F62E7D3-339B-42F9-AA0D-8A4FCDFCEE51}" type="parTrans" cxnId="{44320FEF-7EEE-4E89-A69E-6C4F993AABC9}">
      <dgm:prSet/>
      <dgm:spPr/>
      <dgm:t>
        <a:bodyPr/>
        <a:lstStyle/>
        <a:p>
          <a:endParaRPr lang="en-US"/>
        </a:p>
      </dgm:t>
    </dgm:pt>
    <dgm:pt modelId="{205C98D0-3EF9-4BBA-9321-5A9120E0801B}" type="sibTrans" cxnId="{44320FEF-7EEE-4E89-A69E-6C4F993AABC9}">
      <dgm:prSet/>
      <dgm:spPr/>
      <dgm:t>
        <a:bodyPr/>
        <a:lstStyle/>
        <a:p>
          <a:endParaRPr lang="en-US"/>
        </a:p>
      </dgm:t>
    </dgm:pt>
    <dgm:pt modelId="{AF44EC20-1A8F-4AB4-B296-EFB6F3A8CBAB}" type="pres">
      <dgm:prSet presAssocID="{2CBEE3CF-3C89-4140-B10E-96C6A520C559}" presName="Name0" presStyleCnt="0">
        <dgm:presLayoutVars>
          <dgm:dir/>
          <dgm:animLvl val="lvl"/>
          <dgm:resizeHandles val="exact"/>
        </dgm:presLayoutVars>
      </dgm:prSet>
      <dgm:spPr/>
    </dgm:pt>
    <dgm:pt modelId="{8C9BB8C5-B985-4EF7-B0DA-CFE9A9D79301}" type="pres">
      <dgm:prSet presAssocID="{65E3E4B5-F813-4E37-9085-1E9B53A55F22}" presName="boxAndChildren" presStyleCnt="0"/>
      <dgm:spPr/>
    </dgm:pt>
    <dgm:pt modelId="{AB70CDD4-EA32-4A34-91E2-BC96F7B30A17}" type="pres">
      <dgm:prSet presAssocID="{65E3E4B5-F813-4E37-9085-1E9B53A55F22}" presName="parentTextBox" presStyleLbl="node1" presStyleIdx="0" presStyleCnt="2"/>
      <dgm:spPr/>
    </dgm:pt>
    <dgm:pt modelId="{1A2A8C36-6AD9-4263-974B-829EE5A33030}" type="pres">
      <dgm:prSet presAssocID="{37906824-54F1-433B-B5BC-22E7FBC59227}" presName="sp" presStyleCnt="0"/>
      <dgm:spPr/>
    </dgm:pt>
    <dgm:pt modelId="{409F68BC-C424-4CAA-BE69-FC623AFB34B5}" type="pres">
      <dgm:prSet presAssocID="{AC841E33-574A-432C-9678-4897416E68F9}" presName="arrowAndChildren" presStyleCnt="0"/>
      <dgm:spPr/>
    </dgm:pt>
    <dgm:pt modelId="{B2DF7B9F-A3A8-4080-970C-BBFDD3ADB60F}" type="pres">
      <dgm:prSet presAssocID="{AC841E33-574A-432C-9678-4897416E68F9}" presName="parentTextArrow" presStyleLbl="node1" presStyleIdx="1" presStyleCnt="2" custScaleY="54351"/>
      <dgm:spPr/>
    </dgm:pt>
  </dgm:ptLst>
  <dgm:cxnLst>
    <dgm:cxn modelId="{8B1DAC11-1437-40E1-AF2A-E7F9138991A4}" type="presOf" srcId="{2CBEE3CF-3C89-4140-B10E-96C6A520C559}" destId="{AF44EC20-1A8F-4AB4-B296-EFB6F3A8CBAB}" srcOrd="0" destOrd="0" presId="urn:microsoft.com/office/officeart/2005/8/layout/process4"/>
    <dgm:cxn modelId="{F0609777-288B-40F8-B62D-5D4F6E1D60C5}" srcId="{2CBEE3CF-3C89-4140-B10E-96C6A520C559}" destId="{AC841E33-574A-432C-9678-4897416E68F9}" srcOrd="0" destOrd="0" parTransId="{F129D81D-B196-41BC-9641-A19BCFDB36DE}" sibTransId="{37906824-54F1-433B-B5BC-22E7FBC59227}"/>
    <dgm:cxn modelId="{A6D30CAE-26FB-438D-A098-1B2B354B8E64}" type="presOf" srcId="{65E3E4B5-F813-4E37-9085-1E9B53A55F22}" destId="{AB70CDD4-EA32-4A34-91E2-BC96F7B30A17}" srcOrd="0" destOrd="0" presId="urn:microsoft.com/office/officeart/2005/8/layout/process4"/>
    <dgm:cxn modelId="{A30959BC-36F0-4946-9625-B6BC0EEDEC99}" type="presOf" srcId="{AC841E33-574A-432C-9678-4897416E68F9}" destId="{B2DF7B9F-A3A8-4080-970C-BBFDD3ADB60F}" srcOrd="0" destOrd="0" presId="urn:microsoft.com/office/officeart/2005/8/layout/process4"/>
    <dgm:cxn modelId="{44320FEF-7EEE-4E89-A69E-6C4F993AABC9}" srcId="{2CBEE3CF-3C89-4140-B10E-96C6A520C559}" destId="{65E3E4B5-F813-4E37-9085-1E9B53A55F22}" srcOrd="1" destOrd="0" parTransId="{5F62E7D3-339B-42F9-AA0D-8A4FCDFCEE51}" sibTransId="{205C98D0-3EF9-4BBA-9321-5A9120E0801B}"/>
    <dgm:cxn modelId="{590F6CBF-3F62-4BDC-B92D-3AB298EFF434}" type="presParOf" srcId="{AF44EC20-1A8F-4AB4-B296-EFB6F3A8CBAB}" destId="{8C9BB8C5-B985-4EF7-B0DA-CFE9A9D79301}" srcOrd="0" destOrd="0" presId="urn:microsoft.com/office/officeart/2005/8/layout/process4"/>
    <dgm:cxn modelId="{2AE41340-BFE5-4D30-B06A-FC031A37FD0D}" type="presParOf" srcId="{8C9BB8C5-B985-4EF7-B0DA-CFE9A9D79301}" destId="{AB70CDD4-EA32-4A34-91E2-BC96F7B30A17}" srcOrd="0" destOrd="0" presId="urn:microsoft.com/office/officeart/2005/8/layout/process4"/>
    <dgm:cxn modelId="{506537EB-1A4E-470A-81E7-A02C6EF6A5AC}" type="presParOf" srcId="{AF44EC20-1A8F-4AB4-B296-EFB6F3A8CBAB}" destId="{1A2A8C36-6AD9-4263-974B-829EE5A33030}" srcOrd="1" destOrd="0" presId="urn:microsoft.com/office/officeart/2005/8/layout/process4"/>
    <dgm:cxn modelId="{324A6E14-9EF2-4E0B-AFA8-8332101519C8}" type="presParOf" srcId="{AF44EC20-1A8F-4AB4-B296-EFB6F3A8CBAB}" destId="{409F68BC-C424-4CAA-BE69-FC623AFB34B5}" srcOrd="2" destOrd="0" presId="urn:microsoft.com/office/officeart/2005/8/layout/process4"/>
    <dgm:cxn modelId="{5EEC3FC4-5F3F-40EC-8A9F-399D98C1DFCD}" type="presParOf" srcId="{409F68BC-C424-4CAA-BE69-FC623AFB34B5}" destId="{B2DF7B9F-A3A8-4080-970C-BBFDD3ADB60F}" srcOrd="0" destOrd="0" presId="urn:microsoft.com/office/officeart/2005/8/layout/process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D3C720-239C-40D7-86F2-B7518B329A3E}">
      <dsp:nvSpPr>
        <dsp:cNvPr id="0" name=""/>
        <dsp:cNvSpPr/>
      </dsp:nvSpPr>
      <dsp:spPr>
        <a:xfrm>
          <a:off x="0" y="0"/>
          <a:ext cx="60960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09B64E-37A6-4209-A039-67A61EEC291A}">
      <dsp:nvSpPr>
        <dsp:cNvPr id="0" name=""/>
        <dsp:cNvSpPr/>
      </dsp:nvSpPr>
      <dsp:spPr>
        <a:xfrm>
          <a:off x="0" y="0"/>
          <a:ext cx="1219200" cy="5329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endParaRPr lang="en-US" sz="6500" kern="1200" dirty="0"/>
        </a:p>
      </dsp:txBody>
      <dsp:txXfrm>
        <a:off x="0" y="0"/>
        <a:ext cx="1219200" cy="5329280"/>
      </dsp:txXfrm>
    </dsp:sp>
    <dsp:sp modelId="{0B7C7D32-9C3D-44F0-948A-11B03F334C8D}">
      <dsp:nvSpPr>
        <dsp:cNvPr id="0" name=""/>
        <dsp:cNvSpPr/>
      </dsp:nvSpPr>
      <dsp:spPr>
        <a:xfrm>
          <a:off x="1310640" y="83270"/>
          <a:ext cx="4785360" cy="1665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Brock’s MNK Conference</a:t>
          </a:r>
        </a:p>
      </dsp:txBody>
      <dsp:txXfrm>
        <a:off x="1310640" y="83270"/>
        <a:ext cx="4785360" cy="1665400"/>
      </dsp:txXfrm>
    </dsp:sp>
    <dsp:sp modelId="{C6286B17-9CBD-4D33-AA13-131F6155B784}">
      <dsp:nvSpPr>
        <dsp:cNvPr id="0" name=""/>
        <dsp:cNvSpPr/>
      </dsp:nvSpPr>
      <dsp:spPr>
        <a:xfrm>
          <a:off x="1219199" y="1748670"/>
          <a:ext cx="4876800"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581DE1-F191-4A73-9E1C-412CDC77633D}">
      <dsp:nvSpPr>
        <dsp:cNvPr id="0" name=""/>
        <dsp:cNvSpPr/>
      </dsp:nvSpPr>
      <dsp:spPr>
        <a:xfrm>
          <a:off x="1310640" y="1831940"/>
          <a:ext cx="4785360" cy="1665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OE3C Conference 2023 at Western University </a:t>
          </a:r>
        </a:p>
      </dsp:txBody>
      <dsp:txXfrm>
        <a:off x="1310640" y="1831940"/>
        <a:ext cx="4785360" cy="1665400"/>
      </dsp:txXfrm>
    </dsp:sp>
    <dsp:sp modelId="{BF0E40C6-6A64-4010-8FB7-1F2FCD9261C9}">
      <dsp:nvSpPr>
        <dsp:cNvPr id="0" name=""/>
        <dsp:cNvSpPr/>
      </dsp:nvSpPr>
      <dsp:spPr>
        <a:xfrm>
          <a:off x="1219199" y="3497340"/>
          <a:ext cx="4876800"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E2D3439-362E-4863-A405-E7D1FA95543A}">
      <dsp:nvSpPr>
        <dsp:cNvPr id="0" name=""/>
        <dsp:cNvSpPr/>
      </dsp:nvSpPr>
      <dsp:spPr>
        <a:xfrm>
          <a:off x="1310640" y="3580610"/>
          <a:ext cx="4785360" cy="1665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Brock's </a:t>
          </a:r>
          <a:r>
            <a:rPr lang="en-US" sz="2800" kern="1200" dirty="0" err="1"/>
            <a:t>GRaD</a:t>
          </a:r>
          <a:r>
            <a:rPr lang="en-US" sz="2800" kern="1200" dirty="0"/>
            <a:t> Conference</a:t>
          </a:r>
        </a:p>
      </dsp:txBody>
      <dsp:txXfrm>
        <a:off x="1310640" y="3580610"/>
        <a:ext cx="4785360" cy="1665400"/>
      </dsp:txXfrm>
    </dsp:sp>
    <dsp:sp modelId="{24BC0343-099D-4EFB-83AF-6FAD8F7A8DFC}">
      <dsp:nvSpPr>
        <dsp:cNvPr id="0" name=""/>
        <dsp:cNvSpPr/>
      </dsp:nvSpPr>
      <dsp:spPr>
        <a:xfrm>
          <a:off x="1219199" y="5246010"/>
          <a:ext cx="4876800"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D3C720-239C-40D7-86F2-B7518B329A3E}">
      <dsp:nvSpPr>
        <dsp:cNvPr id="0" name=""/>
        <dsp:cNvSpPr/>
      </dsp:nvSpPr>
      <dsp:spPr>
        <a:xfrm>
          <a:off x="0" y="2602"/>
          <a:ext cx="60960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09B64E-37A6-4209-A039-67A61EEC291A}">
      <dsp:nvSpPr>
        <dsp:cNvPr id="0" name=""/>
        <dsp:cNvSpPr/>
      </dsp:nvSpPr>
      <dsp:spPr>
        <a:xfrm>
          <a:off x="0" y="2602"/>
          <a:ext cx="1219200" cy="5324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endParaRPr lang="en-US" sz="6500" kern="1200" dirty="0"/>
        </a:p>
      </dsp:txBody>
      <dsp:txXfrm>
        <a:off x="0" y="2602"/>
        <a:ext cx="1219200" cy="5324075"/>
      </dsp:txXfrm>
    </dsp:sp>
    <dsp:sp modelId="{22395CA4-D725-4C04-B89F-02C6DE97FC67}">
      <dsp:nvSpPr>
        <dsp:cNvPr id="0" name=""/>
        <dsp:cNvSpPr/>
      </dsp:nvSpPr>
      <dsp:spPr>
        <a:xfrm>
          <a:off x="1310640" y="106198"/>
          <a:ext cx="4785360" cy="10626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Mentored an undergraduate student</a:t>
          </a:r>
        </a:p>
      </dsp:txBody>
      <dsp:txXfrm>
        <a:off x="1310640" y="106198"/>
        <a:ext cx="4785360" cy="1062645"/>
      </dsp:txXfrm>
    </dsp:sp>
    <dsp:sp modelId="{032EF705-BACE-4CC8-AA52-CE87738F25F4}">
      <dsp:nvSpPr>
        <dsp:cNvPr id="0" name=""/>
        <dsp:cNvSpPr/>
      </dsp:nvSpPr>
      <dsp:spPr>
        <a:xfrm>
          <a:off x="1219199" y="1168843"/>
          <a:ext cx="4876800"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50BBC92-06BF-40A0-B0CC-ADEF16FD73FB}">
      <dsp:nvSpPr>
        <dsp:cNvPr id="0" name=""/>
        <dsp:cNvSpPr/>
      </dsp:nvSpPr>
      <dsp:spPr>
        <a:xfrm>
          <a:off x="1310640" y="1272439"/>
          <a:ext cx="4785360" cy="20719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Volunteered at the Ontario Biology Day and the Niagara Regional Science &amp; Engineering Fair</a:t>
          </a:r>
        </a:p>
      </dsp:txBody>
      <dsp:txXfrm>
        <a:off x="1310640" y="1272439"/>
        <a:ext cx="4785360" cy="2071918"/>
      </dsp:txXfrm>
    </dsp:sp>
    <dsp:sp modelId="{65B9E73F-E768-4504-AF2B-FC670900D8D8}">
      <dsp:nvSpPr>
        <dsp:cNvPr id="0" name=""/>
        <dsp:cNvSpPr/>
      </dsp:nvSpPr>
      <dsp:spPr>
        <a:xfrm>
          <a:off x="1219199" y="3344357"/>
          <a:ext cx="4876800"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E2D3439-362E-4863-A405-E7D1FA95543A}">
      <dsp:nvSpPr>
        <dsp:cNvPr id="0" name=""/>
        <dsp:cNvSpPr/>
      </dsp:nvSpPr>
      <dsp:spPr>
        <a:xfrm>
          <a:off x="1310640" y="3447953"/>
          <a:ext cx="4785360" cy="717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Brock’s 3 Minute Thesis</a:t>
          </a:r>
        </a:p>
      </dsp:txBody>
      <dsp:txXfrm>
        <a:off x="1310640" y="3447953"/>
        <a:ext cx="4785360" cy="717981"/>
      </dsp:txXfrm>
    </dsp:sp>
    <dsp:sp modelId="{24BC0343-099D-4EFB-83AF-6FAD8F7A8DFC}">
      <dsp:nvSpPr>
        <dsp:cNvPr id="0" name=""/>
        <dsp:cNvSpPr/>
      </dsp:nvSpPr>
      <dsp:spPr>
        <a:xfrm>
          <a:off x="1219199" y="4165935"/>
          <a:ext cx="4876800"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4B9573B-CF2D-4693-82A4-E6A8EF6B135D}">
      <dsp:nvSpPr>
        <dsp:cNvPr id="0" name=""/>
        <dsp:cNvSpPr/>
      </dsp:nvSpPr>
      <dsp:spPr>
        <a:xfrm>
          <a:off x="1310640" y="4269531"/>
          <a:ext cx="4785360" cy="9529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Refining my teaching skills by TA-</a:t>
          </a:r>
          <a:r>
            <a:rPr lang="en-US" sz="2800" kern="1200" dirty="0" err="1"/>
            <a:t>ing</a:t>
          </a:r>
          <a:r>
            <a:rPr lang="en-US" sz="2800" kern="1200" dirty="0"/>
            <a:t> various courses</a:t>
          </a:r>
        </a:p>
      </dsp:txBody>
      <dsp:txXfrm>
        <a:off x="1310640" y="4269531"/>
        <a:ext cx="4785360" cy="952978"/>
      </dsp:txXfrm>
    </dsp:sp>
    <dsp:sp modelId="{94D80CEB-261F-45E4-A325-2630DCC93FCA}">
      <dsp:nvSpPr>
        <dsp:cNvPr id="0" name=""/>
        <dsp:cNvSpPr/>
      </dsp:nvSpPr>
      <dsp:spPr>
        <a:xfrm>
          <a:off x="1219199" y="5222509"/>
          <a:ext cx="4876800" cy="0"/>
        </a:xfrm>
        <a:prstGeom prst="line">
          <a:avLst/>
        </a:prstGeom>
        <a:solidFill>
          <a:schemeClr val="dk2">
            <a:hueOff val="0"/>
            <a:satOff val="0"/>
            <a:lumOff val="0"/>
            <a:alphaOff val="0"/>
          </a:schemeClr>
        </a:solidFill>
        <a:ln w="12700" cap="flat" cmpd="sng" algn="ctr">
          <a:solidFill>
            <a:schemeClr val="dk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B69793-7454-4B02-84CF-4F01B4B4409B}">
      <dsp:nvSpPr>
        <dsp:cNvPr id="0" name=""/>
        <dsp:cNvSpPr/>
      </dsp:nvSpPr>
      <dsp:spPr>
        <a:xfrm>
          <a:off x="0" y="758890"/>
          <a:ext cx="6096000" cy="16317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3117" tIns="583184" rIns="473117" bIns="199136" numCol="1" spcCol="1270" anchor="t" anchorCtr="0">
          <a:noAutofit/>
        </a:bodyPr>
        <a:lstStyle/>
        <a:p>
          <a:pPr marL="285750" lvl="1" indent="-285750" algn="l" defTabSz="1244600">
            <a:lnSpc>
              <a:spcPct val="90000"/>
            </a:lnSpc>
            <a:spcBef>
              <a:spcPct val="0"/>
            </a:spcBef>
            <a:spcAft>
              <a:spcPct val="15000"/>
            </a:spcAft>
            <a:buChar char="•"/>
          </a:pPr>
          <a:r>
            <a:rPr lang="en-US" sz="2800" kern="1200" dirty="0"/>
            <a:t>Narrative synthesis completed</a:t>
          </a:r>
        </a:p>
        <a:p>
          <a:pPr marL="285750" lvl="1" indent="-285750" algn="l" defTabSz="1244600">
            <a:lnSpc>
              <a:spcPct val="90000"/>
            </a:lnSpc>
            <a:spcBef>
              <a:spcPct val="0"/>
            </a:spcBef>
            <a:spcAft>
              <a:spcPct val="15000"/>
            </a:spcAft>
            <a:buChar char="•"/>
          </a:pPr>
          <a:r>
            <a:rPr lang="en-US" sz="2800" kern="1200" dirty="0"/>
            <a:t>Writing in progress</a:t>
          </a:r>
        </a:p>
      </dsp:txBody>
      <dsp:txXfrm>
        <a:off x="0" y="758890"/>
        <a:ext cx="6096000" cy="1631700"/>
      </dsp:txXfrm>
    </dsp:sp>
    <dsp:sp modelId="{ADC1E3AC-08A0-413C-B0EC-4D10BAF27591}">
      <dsp:nvSpPr>
        <dsp:cNvPr id="0" name=""/>
        <dsp:cNvSpPr/>
      </dsp:nvSpPr>
      <dsp:spPr>
        <a:xfrm>
          <a:off x="304800" y="345609"/>
          <a:ext cx="4267200" cy="8265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244600">
            <a:lnSpc>
              <a:spcPct val="90000"/>
            </a:lnSpc>
            <a:spcBef>
              <a:spcPct val="0"/>
            </a:spcBef>
            <a:spcAft>
              <a:spcPct val="35000"/>
            </a:spcAft>
            <a:buNone/>
          </a:pPr>
          <a:r>
            <a:rPr lang="en-US" sz="2800" kern="1200" dirty="0"/>
            <a:t>Chapter 1 - Scoping review</a:t>
          </a:r>
        </a:p>
      </dsp:txBody>
      <dsp:txXfrm>
        <a:off x="345149" y="385958"/>
        <a:ext cx="4186502" cy="745862"/>
      </dsp:txXfrm>
    </dsp:sp>
    <dsp:sp modelId="{152B28E4-9C57-467F-8769-A1A06A017BA9}">
      <dsp:nvSpPr>
        <dsp:cNvPr id="0" name=""/>
        <dsp:cNvSpPr/>
      </dsp:nvSpPr>
      <dsp:spPr>
        <a:xfrm>
          <a:off x="0" y="2955070"/>
          <a:ext cx="6096000" cy="2028600"/>
        </a:xfrm>
        <a:prstGeom prst="rect">
          <a:avLst/>
        </a:prstGeom>
        <a:solidFill>
          <a:schemeClr val="lt1">
            <a:alpha val="90000"/>
            <a:hueOff val="0"/>
            <a:satOff val="0"/>
            <a:lumOff val="0"/>
            <a:alphaOff val="0"/>
          </a:schemeClr>
        </a:solidFill>
        <a:ln w="12700" cap="flat" cmpd="sng" algn="ctr">
          <a:solidFill>
            <a:schemeClr val="accent2">
              <a:hueOff val="3195217"/>
              <a:satOff val="-39150"/>
              <a:lumOff val="-2058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3117" tIns="583184" rIns="473117" bIns="199136" numCol="1" spcCol="1270" anchor="t" anchorCtr="0">
          <a:noAutofit/>
        </a:bodyPr>
        <a:lstStyle/>
        <a:p>
          <a:pPr marL="285750" lvl="1" indent="-285750" algn="l" defTabSz="1244600" rtl="0">
            <a:lnSpc>
              <a:spcPct val="90000"/>
            </a:lnSpc>
            <a:spcBef>
              <a:spcPct val="0"/>
            </a:spcBef>
            <a:spcAft>
              <a:spcPct val="15000"/>
            </a:spcAft>
            <a:buChar char="•"/>
          </a:pPr>
          <a:r>
            <a:rPr lang="en-US" sz="2800" kern="1200" dirty="0"/>
            <a:t>Statistical analysis improved &amp; completed</a:t>
          </a:r>
        </a:p>
        <a:p>
          <a:pPr marL="285750" lvl="1" indent="-285750" algn="l" defTabSz="1244600" rtl="0">
            <a:lnSpc>
              <a:spcPct val="90000"/>
            </a:lnSpc>
            <a:spcBef>
              <a:spcPct val="0"/>
            </a:spcBef>
            <a:spcAft>
              <a:spcPct val="15000"/>
            </a:spcAft>
            <a:buChar char="•"/>
          </a:pPr>
          <a:r>
            <a:rPr lang="en-US" sz="2800" kern="1200" dirty="0"/>
            <a:t>Writing in progress</a:t>
          </a:r>
        </a:p>
      </dsp:txBody>
      <dsp:txXfrm>
        <a:off x="0" y="2955070"/>
        <a:ext cx="6096000" cy="2028600"/>
      </dsp:txXfrm>
    </dsp:sp>
    <dsp:sp modelId="{C417A55B-C88A-4091-9FB1-241A4F9C084F}">
      <dsp:nvSpPr>
        <dsp:cNvPr id="0" name=""/>
        <dsp:cNvSpPr/>
      </dsp:nvSpPr>
      <dsp:spPr>
        <a:xfrm>
          <a:off x="304800" y="2541790"/>
          <a:ext cx="4267200" cy="826560"/>
        </a:xfrm>
        <a:prstGeom prst="roundRect">
          <a:avLst/>
        </a:prstGeom>
        <a:solidFill>
          <a:schemeClr val="accent2">
            <a:hueOff val="3195217"/>
            <a:satOff val="-39150"/>
            <a:lumOff val="-205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244600">
            <a:lnSpc>
              <a:spcPct val="90000"/>
            </a:lnSpc>
            <a:spcBef>
              <a:spcPct val="0"/>
            </a:spcBef>
            <a:spcAft>
              <a:spcPct val="35000"/>
            </a:spcAft>
            <a:buNone/>
          </a:pPr>
          <a:r>
            <a:rPr lang="en-US" sz="2800" kern="1200" dirty="0"/>
            <a:t>Chapter 2 - Field research</a:t>
          </a:r>
        </a:p>
      </dsp:txBody>
      <dsp:txXfrm>
        <a:off x="345149" y="2582139"/>
        <a:ext cx="4186502" cy="74586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70CDD4-EA32-4A34-91E2-BC96F7B30A17}">
      <dsp:nvSpPr>
        <dsp:cNvPr id="0" name=""/>
        <dsp:cNvSpPr/>
      </dsp:nvSpPr>
      <dsp:spPr>
        <a:xfrm>
          <a:off x="0" y="1517653"/>
          <a:ext cx="6095997" cy="184743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CA" sz="2800" kern="1200" dirty="0"/>
            <a:t>Frequently used definition: an individual that adopts a raised position, scanning for predators and warning others of danger</a:t>
          </a:r>
          <a:endParaRPr lang="en-US" sz="2800" kern="1200" dirty="0"/>
        </a:p>
      </dsp:txBody>
      <dsp:txXfrm>
        <a:off x="0" y="1517653"/>
        <a:ext cx="6095997" cy="1847437"/>
      </dsp:txXfrm>
    </dsp:sp>
    <dsp:sp modelId="{B2DF7B9F-A3A8-4080-970C-BBFDD3ADB60F}">
      <dsp:nvSpPr>
        <dsp:cNvPr id="0" name=""/>
        <dsp:cNvSpPr/>
      </dsp:nvSpPr>
      <dsp:spPr>
        <a:xfrm rot="10800000">
          <a:off x="0" y="1058"/>
          <a:ext cx="6095997" cy="154430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CA" sz="2800" kern="1200" dirty="0"/>
            <a:t>Dictionary definition: a soldier or guard whose job is to stand and keep watch</a:t>
          </a:r>
          <a:endParaRPr lang="en-US" sz="2800" kern="1200" dirty="0"/>
        </a:p>
      </dsp:txBody>
      <dsp:txXfrm rot="10800000">
        <a:off x="0" y="1058"/>
        <a:ext cx="6095997" cy="100344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0C9880-1973-41BF-A8EB-E9F0437CA1BE}" type="datetimeFigureOut">
              <a:rPr lang="en-US"/>
              <a:t>11/22/2023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DE1EA5-7095-44B1-AEC9-50D315FBA9D8}" type="slidenum">
              <a:rPr lang="en-US"/>
              <a:t>‹#›</a:t>
            </a:fld>
            <a:endParaRPr lang="en-US"/>
          </a:p>
        </p:txBody>
      </p:sp>
    </p:spTree>
    <p:extLst>
      <p:ext uri="{BB962C8B-B14F-4D97-AF65-F5344CB8AC3E}">
        <p14:creationId xmlns:p14="http://schemas.microsoft.com/office/powerpoint/2010/main" val="3575412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a:solidFill>
                  <a:srgbClr val="000000"/>
                </a:solidFill>
                <a:effectLst/>
                <a:latin typeface="Fira Sans" panose="020B0604020202020204" pitchFamily="34" charset="0"/>
              </a:rPr>
              <a:t>MNK – April</a:t>
            </a:r>
          </a:p>
          <a:p>
            <a:r>
              <a:rPr lang="en-US" b="1" i="1" dirty="0">
                <a:solidFill>
                  <a:srgbClr val="000000"/>
                </a:solidFill>
                <a:effectLst/>
                <a:latin typeface="Fira Sans" panose="020B0604020202020204" pitchFamily="34" charset="0"/>
              </a:rPr>
              <a:t>OE3C – May</a:t>
            </a:r>
          </a:p>
          <a:p>
            <a:r>
              <a:rPr lang="en-US" b="1" i="1" dirty="0" err="1">
                <a:solidFill>
                  <a:srgbClr val="000000"/>
                </a:solidFill>
                <a:effectLst/>
                <a:latin typeface="Fira Sans" panose="020B0604020202020204" pitchFamily="34" charset="0"/>
              </a:rPr>
              <a:t>GRaD</a:t>
            </a:r>
            <a:r>
              <a:rPr lang="en-US" b="1" i="1" dirty="0">
                <a:solidFill>
                  <a:srgbClr val="000000"/>
                </a:solidFill>
                <a:effectLst/>
                <a:latin typeface="Fira Sans" panose="020B0604020202020204" pitchFamily="34" charset="0"/>
              </a:rPr>
              <a:t> – September – Received an honorable mention</a:t>
            </a:r>
            <a:endParaRPr lang="en-CA" dirty="0"/>
          </a:p>
        </p:txBody>
      </p:sp>
      <p:sp>
        <p:nvSpPr>
          <p:cNvPr id="4" name="Slide Number Placeholder 3"/>
          <p:cNvSpPr>
            <a:spLocks noGrp="1"/>
          </p:cNvSpPr>
          <p:nvPr>
            <p:ph type="sldNum" sz="quarter" idx="5"/>
          </p:nvPr>
        </p:nvSpPr>
        <p:spPr/>
        <p:txBody>
          <a:bodyPr/>
          <a:lstStyle/>
          <a:p>
            <a:fld id="{F3DE1EA5-7095-44B1-AEC9-50D315FBA9D8}" type="slidenum">
              <a:rPr lang="en-US" smtClean="0"/>
              <a:t>2</a:t>
            </a:fld>
            <a:endParaRPr lang="en-US"/>
          </a:p>
        </p:txBody>
      </p:sp>
    </p:spTree>
    <p:extLst>
      <p:ext uri="{BB962C8B-B14F-4D97-AF65-F5344CB8AC3E}">
        <p14:creationId xmlns:p14="http://schemas.microsoft.com/office/powerpoint/2010/main" val="18061471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Much simpler ethogram</a:t>
            </a:r>
          </a:p>
        </p:txBody>
      </p:sp>
      <p:sp>
        <p:nvSpPr>
          <p:cNvPr id="4" name="Slide Number Placeholder 3"/>
          <p:cNvSpPr>
            <a:spLocks noGrp="1"/>
          </p:cNvSpPr>
          <p:nvPr>
            <p:ph type="sldNum" sz="quarter" idx="5"/>
          </p:nvPr>
        </p:nvSpPr>
        <p:spPr/>
        <p:txBody>
          <a:bodyPr/>
          <a:lstStyle/>
          <a:p>
            <a:fld id="{961921D3-3665-4F52-8DE5-DC3679B0DCB9}" type="slidenum">
              <a:rPr lang="en-CA" smtClean="0"/>
              <a:t>21</a:t>
            </a:fld>
            <a:endParaRPr lang="en-CA"/>
          </a:p>
        </p:txBody>
      </p:sp>
    </p:spTree>
    <p:extLst>
      <p:ext uri="{BB962C8B-B14F-4D97-AF65-F5344CB8AC3E}">
        <p14:creationId xmlns:p14="http://schemas.microsoft.com/office/powerpoint/2010/main" val="4277741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Much simpler ethogram</a:t>
            </a:r>
          </a:p>
        </p:txBody>
      </p:sp>
      <p:sp>
        <p:nvSpPr>
          <p:cNvPr id="4" name="Slide Number Placeholder 3"/>
          <p:cNvSpPr>
            <a:spLocks noGrp="1"/>
          </p:cNvSpPr>
          <p:nvPr>
            <p:ph type="sldNum" sz="quarter" idx="5"/>
          </p:nvPr>
        </p:nvSpPr>
        <p:spPr/>
        <p:txBody>
          <a:bodyPr/>
          <a:lstStyle/>
          <a:p>
            <a:fld id="{961921D3-3665-4F52-8DE5-DC3679B0DCB9}" type="slidenum">
              <a:rPr lang="en-CA" smtClean="0"/>
              <a:t>22</a:t>
            </a:fld>
            <a:endParaRPr lang="en-CA"/>
          </a:p>
        </p:txBody>
      </p:sp>
    </p:spTree>
    <p:extLst>
      <p:ext uri="{BB962C8B-B14F-4D97-AF65-F5344CB8AC3E}">
        <p14:creationId xmlns:p14="http://schemas.microsoft.com/office/powerpoint/2010/main" val="21393654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3DE1EA5-7095-44B1-AEC9-50D315FBA9D8}" type="slidenum">
              <a:rPr lang="en-US" smtClean="0"/>
              <a:t>27</a:t>
            </a:fld>
            <a:endParaRPr lang="en-US"/>
          </a:p>
        </p:txBody>
      </p:sp>
    </p:spTree>
    <p:extLst>
      <p:ext uri="{BB962C8B-B14F-4D97-AF65-F5344CB8AC3E}">
        <p14:creationId xmlns:p14="http://schemas.microsoft.com/office/powerpoint/2010/main" val="18887718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Much simpler ethogram</a:t>
            </a:r>
          </a:p>
        </p:txBody>
      </p:sp>
      <p:sp>
        <p:nvSpPr>
          <p:cNvPr id="4" name="Slide Number Placeholder 3"/>
          <p:cNvSpPr>
            <a:spLocks noGrp="1"/>
          </p:cNvSpPr>
          <p:nvPr>
            <p:ph type="sldNum" sz="quarter" idx="5"/>
          </p:nvPr>
        </p:nvSpPr>
        <p:spPr/>
        <p:txBody>
          <a:bodyPr/>
          <a:lstStyle/>
          <a:p>
            <a:fld id="{961921D3-3665-4F52-8DE5-DC3679B0DCB9}" type="slidenum">
              <a:rPr lang="en-CA" smtClean="0"/>
              <a:t>32</a:t>
            </a:fld>
            <a:endParaRPr lang="en-CA"/>
          </a:p>
        </p:txBody>
      </p:sp>
    </p:spTree>
    <p:extLst>
      <p:ext uri="{BB962C8B-B14F-4D97-AF65-F5344CB8AC3E}">
        <p14:creationId xmlns:p14="http://schemas.microsoft.com/office/powerpoint/2010/main" val="1621249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3DE1EA5-7095-44B1-AEC9-50D315FBA9D8}" type="slidenum">
              <a:rPr lang="en-US" smtClean="0"/>
              <a:t>33</a:t>
            </a:fld>
            <a:endParaRPr lang="en-US"/>
          </a:p>
        </p:txBody>
      </p:sp>
    </p:spTree>
    <p:extLst>
      <p:ext uri="{BB962C8B-B14F-4D97-AF65-F5344CB8AC3E}">
        <p14:creationId xmlns:p14="http://schemas.microsoft.com/office/powerpoint/2010/main" val="3811026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3MT – Advanced to the finals at Brock, received excellent feedback</a:t>
            </a:r>
          </a:p>
        </p:txBody>
      </p:sp>
      <p:sp>
        <p:nvSpPr>
          <p:cNvPr id="4" name="Slide Number Placeholder 3"/>
          <p:cNvSpPr>
            <a:spLocks noGrp="1"/>
          </p:cNvSpPr>
          <p:nvPr>
            <p:ph type="sldNum" sz="quarter" idx="5"/>
          </p:nvPr>
        </p:nvSpPr>
        <p:spPr/>
        <p:txBody>
          <a:bodyPr/>
          <a:lstStyle/>
          <a:p>
            <a:fld id="{F3DE1EA5-7095-44B1-AEC9-50D315FBA9D8}" type="slidenum">
              <a:rPr lang="en-US" smtClean="0"/>
              <a:t>3</a:t>
            </a:fld>
            <a:endParaRPr lang="en-US"/>
          </a:p>
        </p:txBody>
      </p:sp>
    </p:spTree>
    <p:extLst>
      <p:ext uri="{BB962C8B-B14F-4D97-AF65-F5344CB8AC3E}">
        <p14:creationId xmlns:p14="http://schemas.microsoft.com/office/powerpoint/2010/main" val="354601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Numbers</a:t>
            </a:r>
          </a:p>
        </p:txBody>
      </p:sp>
      <p:sp>
        <p:nvSpPr>
          <p:cNvPr id="4" name="Slide Number Placeholder 3"/>
          <p:cNvSpPr>
            <a:spLocks noGrp="1"/>
          </p:cNvSpPr>
          <p:nvPr>
            <p:ph type="sldNum" sz="quarter" idx="5"/>
          </p:nvPr>
        </p:nvSpPr>
        <p:spPr/>
        <p:txBody>
          <a:bodyPr/>
          <a:lstStyle/>
          <a:p>
            <a:fld id="{F3DE1EA5-7095-44B1-AEC9-50D315FBA9D8}" type="slidenum">
              <a:rPr lang="en-US" smtClean="0"/>
              <a:t>5</a:t>
            </a:fld>
            <a:endParaRPr lang="en-US"/>
          </a:p>
        </p:txBody>
      </p:sp>
    </p:spTree>
    <p:extLst>
      <p:ext uri="{BB962C8B-B14F-4D97-AF65-F5344CB8AC3E}">
        <p14:creationId xmlns:p14="http://schemas.microsoft.com/office/powerpoint/2010/main" val="2924813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Quickly! Don’t spend too much time here.</a:t>
            </a:r>
          </a:p>
          <a:p>
            <a:r>
              <a:rPr lang="en-CA" dirty="0"/>
              <a:t>Important to mention that a true scoping review cannot be unbiased if performed alone. Screening in triplicate to minimize bias.</a:t>
            </a:r>
          </a:p>
        </p:txBody>
      </p:sp>
      <p:sp>
        <p:nvSpPr>
          <p:cNvPr id="4" name="Slide Number Placeholder 3"/>
          <p:cNvSpPr>
            <a:spLocks noGrp="1"/>
          </p:cNvSpPr>
          <p:nvPr>
            <p:ph type="sldNum" sz="quarter" idx="5"/>
          </p:nvPr>
        </p:nvSpPr>
        <p:spPr/>
        <p:txBody>
          <a:bodyPr/>
          <a:lstStyle/>
          <a:p>
            <a:fld id="{F3DE1EA5-7095-44B1-AEC9-50D315FBA9D8}" type="slidenum">
              <a:rPr lang="en-US" smtClean="0"/>
              <a:t>6</a:t>
            </a:fld>
            <a:endParaRPr lang="en-US"/>
          </a:p>
        </p:txBody>
      </p:sp>
    </p:spTree>
    <p:extLst>
      <p:ext uri="{BB962C8B-B14F-4D97-AF65-F5344CB8AC3E}">
        <p14:creationId xmlns:p14="http://schemas.microsoft.com/office/powerpoint/2010/main" val="4137087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Very frequently observed in avian species, but also found in mammals and even (rabbit)fish</a:t>
            </a:r>
          </a:p>
          <a:p>
            <a:r>
              <a:rPr lang="en-CA" dirty="0"/>
              <a:t>Definition can vary slightly or considerably between articles</a:t>
            </a:r>
          </a:p>
        </p:txBody>
      </p:sp>
      <p:sp>
        <p:nvSpPr>
          <p:cNvPr id="4" name="Slide Number Placeholder 3"/>
          <p:cNvSpPr>
            <a:spLocks noGrp="1"/>
          </p:cNvSpPr>
          <p:nvPr>
            <p:ph type="sldNum" sz="quarter" idx="5"/>
          </p:nvPr>
        </p:nvSpPr>
        <p:spPr/>
        <p:txBody>
          <a:bodyPr/>
          <a:lstStyle/>
          <a:p>
            <a:fld id="{F3DE1EA5-7095-44B1-AEC9-50D315FBA9D8}" type="slidenum">
              <a:rPr lang="en-US" smtClean="0"/>
              <a:t>7</a:t>
            </a:fld>
            <a:endParaRPr lang="en-US"/>
          </a:p>
        </p:txBody>
      </p:sp>
    </p:spTree>
    <p:extLst>
      <p:ext uri="{BB962C8B-B14F-4D97-AF65-F5344CB8AC3E}">
        <p14:creationId xmlns:p14="http://schemas.microsoft.com/office/powerpoint/2010/main" val="28040603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3DE1EA5-7095-44B1-AEC9-50D315FBA9D8}" type="slidenum">
              <a:rPr lang="en-US" smtClean="0"/>
              <a:t>8</a:t>
            </a:fld>
            <a:endParaRPr lang="en-US"/>
          </a:p>
        </p:txBody>
      </p:sp>
    </p:spTree>
    <p:extLst>
      <p:ext uri="{BB962C8B-B14F-4D97-AF65-F5344CB8AC3E}">
        <p14:creationId xmlns:p14="http://schemas.microsoft.com/office/powerpoint/2010/main" val="4554261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For example, some studies use proportion of time or percent overlap or time between bouts.</a:t>
            </a:r>
          </a:p>
          <a:p>
            <a:r>
              <a:rPr lang="en-CA" dirty="0"/>
              <a:t>More nebulous measurements include “sentinel effort”</a:t>
            </a:r>
          </a:p>
        </p:txBody>
      </p:sp>
      <p:sp>
        <p:nvSpPr>
          <p:cNvPr id="4" name="Slide Number Placeholder 3"/>
          <p:cNvSpPr>
            <a:spLocks noGrp="1"/>
          </p:cNvSpPr>
          <p:nvPr>
            <p:ph type="sldNum" sz="quarter" idx="5"/>
          </p:nvPr>
        </p:nvSpPr>
        <p:spPr/>
        <p:txBody>
          <a:bodyPr/>
          <a:lstStyle/>
          <a:p>
            <a:fld id="{F3DE1EA5-7095-44B1-AEC9-50D315FBA9D8}" type="slidenum">
              <a:rPr lang="en-US" smtClean="0"/>
              <a:t>9</a:t>
            </a:fld>
            <a:endParaRPr lang="en-US"/>
          </a:p>
        </p:txBody>
      </p:sp>
    </p:spTree>
    <p:extLst>
      <p:ext uri="{BB962C8B-B14F-4D97-AF65-F5344CB8AC3E}">
        <p14:creationId xmlns:p14="http://schemas.microsoft.com/office/powerpoint/2010/main" val="6185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picked the crow </a:t>
            </a:r>
            <a:r>
              <a:rPr lang="en-CA" dirty="0" err="1"/>
              <a:t>bc</a:t>
            </a:r>
            <a:r>
              <a:rPr lang="en-CA" dirty="0"/>
              <a:t>… Talk about G. env</a:t>
            </a:r>
          </a:p>
        </p:txBody>
      </p:sp>
      <p:sp>
        <p:nvSpPr>
          <p:cNvPr id="4" name="Slide Number Placeholder 3"/>
          <p:cNvSpPr>
            <a:spLocks noGrp="1"/>
          </p:cNvSpPr>
          <p:nvPr>
            <p:ph type="sldNum" sz="quarter" idx="5"/>
          </p:nvPr>
        </p:nvSpPr>
        <p:spPr/>
        <p:txBody>
          <a:bodyPr/>
          <a:lstStyle/>
          <a:p>
            <a:fld id="{961921D3-3665-4F52-8DE5-DC3679B0DCB9}" type="slidenum">
              <a:rPr lang="en-CA" smtClean="0"/>
              <a:t>18</a:t>
            </a:fld>
            <a:endParaRPr lang="en-CA"/>
          </a:p>
        </p:txBody>
      </p:sp>
    </p:spTree>
    <p:extLst>
      <p:ext uri="{BB962C8B-B14F-4D97-AF65-F5344CB8AC3E}">
        <p14:creationId xmlns:p14="http://schemas.microsoft.com/office/powerpoint/2010/main" val="2479513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Armed with friends, cameras and bicycles, we bravely went out at 6am to chase crows!</a:t>
            </a:r>
          </a:p>
          <a:p>
            <a:r>
              <a:rPr lang="en-CA" dirty="0"/>
              <a:t>Remove bait</a:t>
            </a:r>
          </a:p>
        </p:txBody>
      </p:sp>
      <p:sp>
        <p:nvSpPr>
          <p:cNvPr id="4" name="Slide Number Placeholder 3"/>
          <p:cNvSpPr>
            <a:spLocks noGrp="1"/>
          </p:cNvSpPr>
          <p:nvPr>
            <p:ph type="sldNum" sz="quarter" idx="5"/>
          </p:nvPr>
        </p:nvSpPr>
        <p:spPr/>
        <p:txBody>
          <a:bodyPr/>
          <a:lstStyle/>
          <a:p>
            <a:fld id="{961921D3-3665-4F52-8DE5-DC3679B0DCB9}" type="slidenum">
              <a:rPr lang="en-CA" smtClean="0"/>
              <a:t>20</a:t>
            </a:fld>
            <a:endParaRPr lang="en-CA"/>
          </a:p>
        </p:txBody>
      </p:sp>
    </p:spTree>
    <p:extLst>
      <p:ext uri="{BB962C8B-B14F-4D97-AF65-F5344CB8AC3E}">
        <p14:creationId xmlns:p14="http://schemas.microsoft.com/office/powerpoint/2010/main" val="18384103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11/22/2023</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1619049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8889667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04494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1190893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561360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123482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5297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183866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946392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394589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11/22/2023</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316508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1000">
                <a:solidFill>
                  <a:schemeClr val="tx1"/>
                </a:solidFill>
              </a:defRPr>
            </a:lvl1pPr>
          </a:lstStyle>
          <a:p>
            <a:fld id="{F4D57BDD-E64A-4D27-8978-82FFCA18A12C}" type="datetimeFigureOut">
              <a:rPr lang="en-US" smtClean="0"/>
              <a:pPr/>
              <a:t>11/22/2023</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40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335403412"/>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jpe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9.png"/><Relationship Id="rId5" Type="http://schemas.microsoft.com/office/2007/relationships/hdphoto" Target="../media/hdphoto1.wdp"/><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jpeg"/><Relationship Id="rId7" Type="http://schemas.openxmlformats.org/officeDocument/2006/relationships/diagramColors" Target="../diagrams/colors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jpeg"/><Relationship Id="rId7" Type="http://schemas.openxmlformats.org/officeDocument/2006/relationships/diagramColors" Target="../diagrams/colors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3.gif"/><Relationship Id="rId7" Type="http://schemas.openxmlformats.org/officeDocument/2006/relationships/diagramQuickStyle" Target="../diagrams/quickStyle4.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image" Target="../media/image1.jpeg"/><Relationship Id="rId9" Type="http://schemas.microsoft.com/office/2007/relationships/diagramDrawing" Target="../diagrams/drawing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EBC50B6-8839-4766-8FD7-C7EBD59FF1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0" y="1097281"/>
            <a:ext cx="10668000" cy="2129389"/>
          </a:xfrm>
        </p:spPr>
        <p:txBody>
          <a:bodyPr>
            <a:normAutofit/>
          </a:bodyPr>
          <a:lstStyle/>
          <a:p>
            <a:r>
              <a:rPr lang="en-US" sz="4000" b="1" dirty="0"/>
              <a:t>Sentinel Behavior &amp; Urbanized American Crows</a:t>
            </a:r>
          </a:p>
        </p:txBody>
      </p:sp>
      <p:sp>
        <p:nvSpPr>
          <p:cNvPr id="3" name="Subtitle 2"/>
          <p:cNvSpPr>
            <a:spLocks noGrp="1"/>
          </p:cNvSpPr>
          <p:nvPr>
            <p:ph type="subTitle" idx="1"/>
          </p:nvPr>
        </p:nvSpPr>
        <p:spPr>
          <a:xfrm>
            <a:off x="763259" y="4894570"/>
            <a:ext cx="10665481" cy="1777576"/>
          </a:xfrm>
        </p:spPr>
        <p:txBody>
          <a:bodyPr vert="horz" lIns="91440" tIns="45720" rIns="91440" bIns="45720" rtlCol="0" anchor="t">
            <a:normAutofit lnSpcReduction="10000"/>
          </a:bodyPr>
          <a:lstStyle/>
          <a:p>
            <a:r>
              <a:rPr lang="en-US" dirty="0">
                <a:ea typeface="+mn-lt"/>
                <a:cs typeface="+mn-lt"/>
              </a:rPr>
              <a:t>Alex Popescu</a:t>
            </a:r>
          </a:p>
          <a:p>
            <a:endParaRPr lang="en-US" dirty="0"/>
          </a:p>
          <a:p>
            <a:r>
              <a:rPr lang="en-US" dirty="0"/>
              <a:t>Supervised by Dr. Kiyoko Gotanda</a:t>
            </a:r>
          </a:p>
          <a:p>
            <a:r>
              <a:rPr lang="en-US" dirty="0"/>
              <a:t>Brock University</a:t>
            </a:r>
          </a:p>
        </p:txBody>
      </p:sp>
      <p:sp>
        <p:nvSpPr>
          <p:cNvPr id="10" name="Freeform: Shape 9">
            <a:extLst>
              <a:ext uri="{FF2B5EF4-FFF2-40B4-BE49-F238E27FC236}">
                <a16:creationId xmlns:a16="http://schemas.microsoft.com/office/drawing/2014/main" id="{7115DC02-2F1A-42B8-AED2-831CAF26C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243606"/>
            <a:ext cx="12192000" cy="1005840"/>
          </a:xfrm>
          <a:custGeom>
            <a:avLst/>
            <a:gdLst>
              <a:gd name="connsiteX0" fmla="*/ 12192000 w 12192000"/>
              <a:gd name="connsiteY0" fmla="*/ 0 h 1203824"/>
              <a:gd name="connsiteX1" fmla="*/ 12192000 w 12192000"/>
              <a:gd name="connsiteY1" fmla="*/ 463429 h 1203824"/>
              <a:gd name="connsiteX2" fmla="*/ 12190876 w 12192000"/>
              <a:gd name="connsiteY2" fmla="*/ 463512 h 1203824"/>
              <a:gd name="connsiteX3" fmla="*/ 12077245 w 12192000"/>
              <a:gd name="connsiteY3" fmla="*/ 476327 h 1203824"/>
              <a:gd name="connsiteX4" fmla="*/ 11984517 w 12192000"/>
              <a:gd name="connsiteY4" fmla="*/ 479927 h 1203824"/>
              <a:gd name="connsiteX5" fmla="*/ 11951600 w 12192000"/>
              <a:gd name="connsiteY5" fmla="*/ 478957 h 1203824"/>
              <a:gd name="connsiteX6" fmla="*/ 11690904 w 12192000"/>
              <a:gd name="connsiteY6" fmla="*/ 471970 h 1203824"/>
              <a:gd name="connsiteX7" fmla="*/ 11413965 w 12192000"/>
              <a:gd name="connsiteY7" fmla="*/ 476172 h 1203824"/>
              <a:gd name="connsiteX8" fmla="*/ 11240739 w 12192000"/>
              <a:gd name="connsiteY8" fmla="*/ 523169 h 1203824"/>
              <a:gd name="connsiteX9" fmla="*/ 11175005 w 12192000"/>
              <a:gd name="connsiteY9" fmla="*/ 532169 h 1203824"/>
              <a:gd name="connsiteX10" fmla="*/ 10873726 w 12192000"/>
              <a:gd name="connsiteY10" fmla="*/ 580253 h 1203824"/>
              <a:gd name="connsiteX11" fmla="*/ 10821306 w 12192000"/>
              <a:gd name="connsiteY11" fmla="*/ 593207 h 1203824"/>
              <a:gd name="connsiteX12" fmla="*/ 10530811 w 12192000"/>
              <a:gd name="connsiteY12" fmla="*/ 612184 h 1203824"/>
              <a:gd name="connsiteX13" fmla="*/ 10426049 w 12192000"/>
              <a:gd name="connsiteY13" fmla="*/ 623354 h 1203824"/>
              <a:gd name="connsiteX14" fmla="*/ 10329156 w 12192000"/>
              <a:gd name="connsiteY14" fmla="*/ 630948 h 1203824"/>
              <a:gd name="connsiteX15" fmla="*/ 10194727 w 12192000"/>
              <a:gd name="connsiteY15" fmla="*/ 648617 h 1203824"/>
              <a:gd name="connsiteX16" fmla="*/ 10055906 w 12192000"/>
              <a:gd name="connsiteY16" fmla="*/ 671256 h 1203824"/>
              <a:gd name="connsiteX17" fmla="*/ 9900551 w 12192000"/>
              <a:gd name="connsiteY17" fmla="*/ 692855 h 1203824"/>
              <a:gd name="connsiteX18" fmla="*/ 9838464 w 12192000"/>
              <a:gd name="connsiteY18" fmla="*/ 696804 h 1203824"/>
              <a:gd name="connsiteX19" fmla="*/ 9672957 w 12192000"/>
              <a:gd name="connsiteY19" fmla="*/ 723816 h 1203824"/>
              <a:gd name="connsiteX20" fmla="*/ 9585066 w 12192000"/>
              <a:gd name="connsiteY20" fmla="*/ 730692 h 1203824"/>
              <a:gd name="connsiteX21" fmla="*/ 9441407 w 12192000"/>
              <a:gd name="connsiteY21" fmla="*/ 750055 h 1203824"/>
              <a:gd name="connsiteX22" fmla="*/ 9394459 w 12192000"/>
              <a:gd name="connsiteY22" fmla="*/ 755431 h 1203824"/>
              <a:gd name="connsiteX23" fmla="*/ 9352590 w 12192000"/>
              <a:gd name="connsiteY23" fmla="*/ 760650 h 1203824"/>
              <a:gd name="connsiteX24" fmla="*/ 9211614 w 12192000"/>
              <a:gd name="connsiteY24" fmla="*/ 796248 h 1203824"/>
              <a:gd name="connsiteX25" fmla="*/ 9084667 w 12192000"/>
              <a:gd name="connsiteY25" fmla="*/ 815303 h 1203824"/>
              <a:gd name="connsiteX26" fmla="*/ 8863666 w 12192000"/>
              <a:gd name="connsiteY26" fmla="*/ 859298 h 1203824"/>
              <a:gd name="connsiteX27" fmla="*/ 8813796 w 12192000"/>
              <a:gd name="connsiteY27" fmla="*/ 862070 h 1203824"/>
              <a:gd name="connsiteX28" fmla="*/ 8659351 w 12192000"/>
              <a:gd name="connsiteY28" fmla="*/ 882406 h 1203824"/>
              <a:gd name="connsiteX29" fmla="*/ 8571352 w 12192000"/>
              <a:gd name="connsiteY29" fmla="*/ 893639 h 1203824"/>
              <a:gd name="connsiteX30" fmla="*/ 8464106 w 12192000"/>
              <a:gd name="connsiteY30" fmla="*/ 918004 h 1203824"/>
              <a:gd name="connsiteX31" fmla="*/ 8278324 w 12192000"/>
              <a:gd name="connsiteY31" fmla="*/ 963769 h 1203824"/>
              <a:gd name="connsiteX32" fmla="*/ 8229128 w 12192000"/>
              <a:gd name="connsiteY32" fmla="*/ 973810 h 1203824"/>
              <a:gd name="connsiteX33" fmla="*/ 8139751 w 12192000"/>
              <a:gd name="connsiteY33" fmla="*/ 995815 h 1203824"/>
              <a:gd name="connsiteX34" fmla="*/ 8123571 w 12192000"/>
              <a:gd name="connsiteY34" fmla="*/ 999822 h 1203824"/>
              <a:gd name="connsiteX35" fmla="*/ 7988699 w 12192000"/>
              <a:gd name="connsiteY35" fmla="*/ 1042479 h 1203824"/>
              <a:gd name="connsiteX36" fmla="*/ 7917214 w 12192000"/>
              <a:gd name="connsiteY36" fmla="*/ 1054565 h 1203824"/>
              <a:gd name="connsiteX37" fmla="*/ 7710915 w 12192000"/>
              <a:gd name="connsiteY37" fmla="*/ 1084190 h 1203824"/>
              <a:gd name="connsiteX38" fmla="*/ 7622959 w 12192000"/>
              <a:gd name="connsiteY38" fmla="*/ 1093150 h 1203824"/>
              <a:gd name="connsiteX39" fmla="*/ 7410782 w 12192000"/>
              <a:gd name="connsiteY39" fmla="*/ 1109640 h 1203824"/>
              <a:gd name="connsiteX40" fmla="*/ 7277754 w 12192000"/>
              <a:gd name="connsiteY40" fmla="*/ 1121822 h 1203824"/>
              <a:gd name="connsiteX41" fmla="*/ 7124540 w 12192000"/>
              <a:gd name="connsiteY41" fmla="*/ 1132918 h 1203824"/>
              <a:gd name="connsiteX42" fmla="*/ 6949752 w 12192000"/>
              <a:gd name="connsiteY42" fmla="*/ 1151058 h 1203824"/>
              <a:gd name="connsiteX43" fmla="*/ 6630249 w 12192000"/>
              <a:gd name="connsiteY43" fmla="*/ 1176063 h 1203824"/>
              <a:gd name="connsiteX44" fmla="*/ 6320634 w 12192000"/>
              <a:gd name="connsiteY44" fmla="*/ 1198901 h 1203824"/>
              <a:gd name="connsiteX45" fmla="*/ 6192343 w 12192000"/>
              <a:gd name="connsiteY45" fmla="*/ 1198323 h 1203824"/>
              <a:gd name="connsiteX46" fmla="*/ 5966562 w 12192000"/>
              <a:gd name="connsiteY46" fmla="*/ 1203723 h 1203824"/>
              <a:gd name="connsiteX47" fmla="*/ 5867227 w 12192000"/>
              <a:gd name="connsiteY47" fmla="*/ 1201847 h 1203824"/>
              <a:gd name="connsiteX48" fmla="*/ 5630172 w 12192000"/>
              <a:gd name="connsiteY48" fmla="*/ 1202248 h 1203824"/>
              <a:gd name="connsiteX49" fmla="*/ 5348949 w 12192000"/>
              <a:gd name="connsiteY49" fmla="*/ 1191768 h 1203824"/>
              <a:gd name="connsiteX50" fmla="*/ 5241228 w 12192000"/>
              <a:gd name="connsiteY50" fmla="*/ 1192408 h 1203824"/>
              <a:gd name="connsiteX51" fmla="*/ 4971133 w 12192000"/>
              <a:gd name="connsiteY51" fmla="*/ 1193559 h 1203824"/>
              <a:gd name="connsiteX52" fmla="*/ 4869416 w 12192000"/>
              <a:gd name="connsiteY52" fmla="*/ 1200519 h 1203824"/>
              <a:gd name="connsiteX53" fmla="*/ 4753274 w 12192000"/>
              <a:gd name="connsiteY53" fmla="*/ 1200850 h 1203824"/>
              <a:gd name="connsiteX54" fmla="*/ 4611883 w 12192000"/>
              <a:gd name="connsiteY54" fmla="*/ 1192701 h 1203824"/>
              <a:gd name="connsiteX55" fmla="*/ 4376825 w 12192000"/>
              <a:gd name="connsiteY55" fmla="*/ 1184131 h 1203824"/>
              <a:gd name="connsiteX56" fmla="*/ 4285471 w 12192000"/>
              <a:gd name="connsiteY56" fmla="*/ 1187158 h 1203824"/>
              <a:gd name="connsiteX57" fmla="*/ 3866543 w 12192000"/>
              <a:gd name="connsiteY57" fmla="*/ 1181596 h 1203824"/>
              <a:gd name="connsiteX58" fmla="*/ 3651342 w 12192000"/>
              <a:gd name="connsiteY58" fmla="*/ 1174348 h 1203824"/>
              <a:gd name="connsiteX59" fmla="*/ 3518453 w 12192000"/>
              <a:gd name="connsiteY59" fmla="*/ 1177258 h 1203824"/>
              <a:gd name="connsiteX60" fmla="*/ 3400818 w 12192000"/>
              <a:gd name="connsiteY60" fmla="*/ 1169685 h 1203824"/>
              <a:gd name="connsiteX61" fmla="*/ 3037154 w 12192000"/>
              <a:gd name="connsiteY61" fmla="*/ 1153217 h 1203824"/>
              <a:gd name="connsiteX62" fmla="*/ 2866260 w 12192000"/>
              <a:gd name="connsiteY62" fmla="*/ 1132283 h 1203824"/>
              <a:gd name="connsiteX63" fmla="*/ 2582173 w 12192000"/>
              <a:gd name="connsiteY63" fmla="*/ 1088979 h 1203824"/>
              <a:gd name="connsiteX64" fmla="*/ 2395406 w 12192000"/>
              <a:gd name="connsiteY64" fmla="*/ 1035945 h 1203824"/>
              <a:gd name="connsiteX65" fmla="*/ 2294751 w 12192000"/>
              <a:gd name="connsiteY65" fmla="*/ 1014618 h 1203824"/>
              <a:gd name="connsiteX66" fmla="*/ 2122944 w 12192000"/>
              <a:gd name="connsiteY66" fmla="*/ 984751 h 1203824"/>
              <a:gd name="connsiteX67" fmla="*/ 1905504 w 12192000"/>
              <a:gd name="connsiteY67" fmla="*/ 941380 h 1203824"/>
              <a:gd name="connsiteX68" fmla="*/ 1671045 w 12192000"/>
              <a:gd name="connsiteY68" fmla="*/ 924228 h 1203824"/>
              <a:gd name="connsiteX69" fmla="*/ 1543856 w 12192000"/>
              <a:gd name="connsiteY69" fmla="*/ 898190 h 1203824"/>
              <a:gd name="connsiteX70" fmla="*/ 1419784 w 12192000"/>
              <a:gd name="connsiteY70" fmla="*/ 868500 h 1203824"/>
              <a:gd name="connsiteX71" fmla="*/ 1355116 w 12192000"/>
              <a:gd name="connsiteY71" fmla="*/ 849214 h 1203824"/>
              <a:gd name="connsiteX72" fmla="*/ 1223713 w 12192000"/>
              <a:gd name="connsiteY72" fmla="*/ 821702 h 1203824"/>
              <a:gd name="connsiteX73" fmla="*/ 1094193 w 12192000"/>
              <a:gd name="connsiteY73" fmla="*/ 804872 h 1203824"/>
              <a:gd name="connsiteX74" fmla="*/ 1001115 w 12192000"/>
              <a:gd name="connsiteY74" fmla="*/ 783030 h 1203824"/>
              <a:gd name="connsiteX75" fmla="*/ 879548 w 12192000"/>
              <a:gd name="connsiteY75" fmla="*/ 747884 h 1203824"/>
              <a:gd name="connsiteX76" fmla="*/ 711163 w 12192000"/>
              <a:gd name="connsiteY76" fmla="*/ 719039 h 1203824"/>
              <a:gd name="connsiteX77" fmla="*/ 557941 w 12192000"/>
              <a:gd name="connsiteY77" fmla="*/ 707101 h 1203824"/>
              <a:gd name="connsiteX78" fmla="*/ 480347 w 12192000"/>
              <a:gd name="connsiteY78" fmla="*/ 668702 h 1203824"/>
              <a:gd name="connsiteX79" fmla="*/ 296224 w 12192000"/>
              <a:gd name="connsiteY79" fmla="*/ 603583 h 1203824"/>
              <a:gd name="connsiteX80" fmla="*/ 72689 w 12192000"/>
              <a:gd name="connsiteY80" fmla="*/ 560892 h 1203824"/>
              <a:gd name="connsiteX81" fmla="*/ 0 w 12192000"/>
              <a:gd name="connsiteY81" fmla="*/ 543486 h 1203824"/>
              <a:gd name="connsiteX82" fmla="*/ 0 w 12192000"/>
              <a:gd name="connsiteY82" fmla="*/ 384357 h 1203824"/>
              <a:gd name="connsiteX83" fmla="*/ 51784 w 12192000"/>
              <a:gd name="connsiteY83" fmla="*/ 393937 h 1203824"/>
              <a:gd name="connsiteX84" fmla="*/ 205561 w 12192000"/>
              <a:gd name="connsiteY84" fmla="*/ 414859 h 1203824"/>
              <a:gd name="connsiteX85" fmla="*/ 354391 w 12192000"/>
              <a:gd name="connsiteY85" fmla="*/ 426667 h 1203824"/>
              <a:gd name="connsiteX86" fmla="*/ 448281 w 12192000"/>
              <a:gd name="connsiteY86" fmla="*/ 436308 h 1203824"/>
              <a:gd name="connsiteX87" fmla="*/ 611518 w 12192000"/>
              <a:gd name="connsiteY87" fmla="*/ 434166 h 1203824"/>
              <a:gd name="connsiteX88" fmla="*/ 746076 w 12192000"/>
              <a:gd name="connsiteY88" fmla="*/ 422520 h 1203824"/>
              <a:gd name="connsiteX89" fmla="*/ 902724 w 12192000"/>
              <a:gd name="connsiteY89" fmla="*/ 409989 h 1203824"/>
              <a:gd name="connsiteX90" fmla="*/ 1113854 w 12192000"/>
              <a:gd name="connsiteY90" fmla="*/ 414230 h 1203824"/>
              <a:gd name="connsiteX91" fmla="*/ 1333449 w 12192000"/>
              <a:gd name="connsiteY91" fmla="*/ 459938 h 1203824"/>
              <a:gd name="connsiteX92" fmla="*/ 1408608 w 12192000"/>
              <a:gd name="connsiteY92" fmla="*/ 458278 h 1203824"/>
              <a:gd name="connsiteX93" fmla="*/ 1630191 w 12192000"/>
              <a:gd name="connsiteY93" fmla="*/ 403061 h 1203824"/>
              <a:gd name="connsiteX94" fmla="*/ 1956289 w 12192000"/>
              <a:gd name="connsiteY94" fmla="*/ 332366 h 1203824"/>
              <a:gd name="connsiteX95" fmla="*/ 2042814 w 12192000"/>
              <a:gd name="connsiteY95" fmla="*/ 344002 h 1203824"/>
              <a:gd name="connsiteX96" fmla="*/ 2183420 w 12192000"/>
              <a:gd name="connsiteY96" fmla="*/ 369635 h 1203824"/>
              <a:gd name="connsiteX97" fmla="*/ 2269566 w 12192000"/>
              <a:gd name="connsiteY97" fmla="*/ 439859 h 1203824"/>
              <a:gd name="connsiteX98" fmla="*/ 2331129 w 12192000"/>
              <a:gd name="connsiteY98" fmla="*/ 524163 h 1203824"/>
              <a:gd name="connsiteX99" fmla="*/ 2385112 w 12192000"/>
              <a:gd name="connsiteY99" fmla="*/ 555357 h 1203824"/>
              <a:gd name="connsiteX100" fmla="*/ 2444033 w 12192000"/>
              <a:gd name="connsiteY100" fmla="*/ 572629 h 1203824"/>
              <a:gd name="connsiteX101" fmla="*/ 2525979 w 12192000"/>
              <a:gd name="connsiteY101" fmla="*/ 603233 h 1203824"/>
              <a:gd name="connsiteX102" fmla="*/ 2603911 w 12192000"/>
              <a:gd name="connsiteY102" fmla="*/ 684825 h 1203824"/>
              <a:gd name="connsiteX103" fmla="*/ 2678828 w 12192000"/>
              <a:gd name="connsiteY103" fmla="*/ 706990 h 1203824"/>
              <a:gd name="connsiteX104" fmla="*/ 2738094 w 12192000"/>
              <a:gd name="connsiteY104" fmla="*/ 711376 h 1203824"/>
              <a:gd name="connsiteX105" fmla="*/ 2983806 w 12192000"/>
              <a:gd name="connsiteY105" fmla="*/ 728243 h 1203824"/>
              <a:gd name="connsiteX106" fmla="*/ 3013997 w 12192000"/>
              <a:gd name="connsiteY106" fmla="*/ 725446 h 1203824"/>
              <a:gd name="connsiteX107" fmla="*/ 3364419 w 12192000"/>
              <a:gd name="connsiteY107" fmla="*/ 720577 h 1203824"/>
              <a:gd name="connsiteX108" fmla="*/ 3460521 w 12192000"/>
              <a:gd name="connsiteY108" fmla="*/ 717628 h 1203824"/>
              <a:gd name="connsiteX109" fmla="*/ 3710982 w 12192000"/>
              <a:gd name="connsiteY109" fmla="*/ 714182 h 1203824"/>
              <a:gd name="connsiteX110" fmla="*/ 3850961 w 12192000"/>
              <a:gd name="connsiteY110" fmla="*/ 778802 h 1203824"/>
              <a:gd name="connsiteX111" fmla="*/ 3946286 w 12192000"/>
              <a:gd name="connsiteY111" fmla="*/ 816372 h 1203824"/>
              <a:gd name="connsiteX112" fmla="*/ 4065132 w 12192000"/>
              <a:gd name="connsiteY112" fmla="*/ 832459 h 1203824"/>
              <a:gd name="connsiteX113" fmla="*/ 4132173 w 12192000"/>
              <a:gd name="connsiteY113" fmla="*/ 835167 h 1203824"/>
              <a:gd name="connsiteX114" fmla="*/ 4305858 w 12192000"/>
              <a:gd name="connsiteY114" fmla="*/ 804156 h 1203824"/>
              <a:gd name="connsiteX115" fmla="*/ 4382131 w 12192000"/>
              <a:gd name="connsiteY115" fmla="*/ 769481 h 1203824"/>
              <a:gd name="connsiteX116" fmla="*/ 4453289 w 12192000"/>
              <a:gd name="connsiteY116" fmla="*/ 752531 h 1203824"/>
              <a:gd name="connsiteX117" fmla="*/ 4657971 w 12192000"/>
              <a:gd name="connsiteY117" fmla="*/ 795835 h 1203824"/>
              <a:gd name="connsiteX118" fmla="*/ 4682399 w 12192000"/>
              <a:gd name="connsiteY118" fmla="*/ 813876 h 1203824"/>
              <a:gd name="connsiteX119" fmla="*/ 4771814 w 12192000"/>
              <a:gd name="connsiteY119" fmla="*/ 907046 h 1203824"/>
              <a:gd name="connsiteX120" fmla="*/ 4827520 w 12192000"/>
              <a:gd name="connsiteY120" fmla="*/ 929876 h 1203824"/>
              <a:gd name="connsiteX121" fmla="*/ 4849942 w 12192000"/>
              <a:gd name="connsiteY121" fmla="*/ 933851 h 1203824"/>
              <a:gd name="connsiteX122" fmla="*/ 5009626 w 12192000"/>
              <a:gd name="connsiteY122" fmla="*/ 957896 h 1203824"/>
              <a:gd name="connsiteX123" fmla="*/ 5158711 w 12192000"/>
              <a:gd name="connsiteY123" fmla="*/ 963814 h 1203824"/>
              <a:gd name="connsiteX124" fmla="*/ 5376427 w 12192000"/>
              <a:gd name="connsiteY124" fmla="*/ 963151 h 1203824"/>
              <a:gd name="connsiteX125" fmla="*/ 5475787 w 12192000"/>
              <a:gd name="connsiteY125" fmla="*/ 980508 h 1203824"/>
              <a:gd name="connsiteX126" fmla="*/ 5653401 w 12192000"/>
              <a:gd name="connsiteY126" fmla="*/ 987268 h 1203824"/>
              <a:gd name="connsiteX127" fmla="*/ 5726340 w 12192000"/>
              <a:gd name="connsiteY127" fmla="*/ 985357 h 1203824"/>
              <a:gd name="connsiteX128" fmla="*/ 5790563 w 12192000"/>
              <a:gd name="connsiteY128" fmla="*/ 991300 h 1203824"/>
              <a:gd name="connsiteX129" fmla="*/ 5860260 w 12192000"/>
              <a:gd name="connsiteY129" fmla="*/ 1004958 h 1203824"/>
              <a:gd name="connsiteX130" fmla="*/ 6042101 w 12192000"/>
              <a:gd name="connsiteY130" fmla="*/ 1036226 h 1203824"/>
              <a:gd name="connsiteX131" fmla="*/ 6301998 w 12192000"/>
              <a:gd name="connsiteY131" fmla="*/ 989138 h 1203824"/>
              <a:gd name="connsiteX132" fmla="*/ 6452025 w 12192000"/>
              <a:gd name="connsiteY132" fmla="*/ 968489 h 1203824"/>
              <a:gd name="connsiteX133" fmla="*/ 6589205 w 12192000"/>
              <a:gd name="connsiteY133" fmla="*/ 939474 h 1203824"/>
              <a:gd name="connsiteX134" fmla="*/ 6631069 w 12192000"/>
              <a:gd name="connsiteY134" fmla="*/ 911222 h 1203824"/>
              <a:gd name="connsiteX135" fmla="*/ 6828274 w 12192000"/>
              <a:gd name="connsiteY135" fmla="*/ 942941 h 1203824"/>
              <a:gd name="connsiteX136" fmla="*/ 6900803 w 12192000"/>
              <a:gd name="connsiteY136" fmla="*/ 984140 h 1203824"/>
              <a:gd name="connsiteX137" fmla="*/ 7034668 w 12192000"/>
              <a:gd name="connsiteY137" fmla="*/ 1018665 h 1203824"/>
              <a:gd name="connsiteX138" fmla="*/ 7281067 w 12192000"/>
              <a:gd name="connsiteY138" fmla="*/ 966327 h 1203824"/>
              <a:gd name="connsiteX139" fmla="*/ 7412780 w 12192000"/>
              <a:gd name="connsiteY139" fmla="*/ 909206 h 1203824"/>
              <a:gd name="connsiteX140" fmla="*/ 7500327 w 12192000"/>
              <a:gd name="connsiteY140" fmla="*/ 894826 h 1203824"/>
              <a:gd name="connsiteX141" fmla="*/ 7662324 w 12192000"/>
              <a:gd name="connsiteY141" fmla="*/ 927415 h 1203824"/>
              <a:gd name="connsiteX142" fmla="*/ 7725334 w 12192000"/>
              <a:gd name="connsiteY142" fmla="*/ 924844 h 1203824"/>
              <a:gd name="connsiteX143" fmla="*/ 7833279 w 12192000"/>
              <a:gd name="connsiteY143" fmla="*/ 913031 h 1203824"/>
              <a:gd name="connsiteX144" fmla="*/ 7928605 w 12192000"/>
              <a:gd name="connsiteY144" fmla="*/ 881683 h 1203824"/>
              <a:gd name="connsiteX145" fmla="*/ 8146597 w 12192000"/>
              <a:gd name="connsiteY145" fmla="*/ 762968 h 1203824"/>
              <a:gd name="connsiteX146" fmla="*/ 8183577 w 12192000"/>
              <a:gd name="connsiteY146" fmla="*/ 749005 h 1203824"/>
              <a:gd name="connsiteX147" fmla="*/ 8250224 w 12192000"/>
              <a:gd name="connsiteY147" fmla="*/ 733642 h 1203824"/>
              <a:gd name="connsiteX148" fmla="*/ 8505929 w 12192000"/>
              <a:gd name="connsiteY148" fmla="*/ 626542 h 1203824"/>
              <a:gd name="connsiteX149" fmla="*/ 8564194 w 12192000"/>
              <a:gd name="connsiteY149" fmla="*/ 618796 h 1203824"/>
              <a:gd name="connsiteX150" fmla="*/ 8660705 w 12192000"/>
              <a:gd name="connsiteY150" fmla="*/ 611069 h 1203824"/>
              <a:gd name="connsiteX151" fmla="*/ 8762255 w 12192000"/>
              <a:gd name="connsiteY151" fmla="*/ 585060 h 1203824"/>
              <a:gd name="connsiteX152" fmla="*/ 8836439 w 12192000"/>
              <a:gd name="connsiteY152" fmla="*/ 566358 h 1203824"/>
              <a:gd name="connsiteX153" fmla="*/ 9050728 w 12192000"/>
              <a:gd name="connsiteY153" fmla="*/ 559575 h 1203824"/>
              <a:gd name="connsiteX154" fmla="*/ 9229627 w 12192000"/>
              <a:gd name="connsiteY154" fmla="*/ 557464 h 1203824"/>
              <a:gd name="connsiteX155" fmla="*/ 9253451 w 12192000"/>
              <a:gd name="connsiteY155" fmla="*/ 550855 h 1203824"/>
              <a:gd name="connsiteX156" fmla="*/ 9484214 w 12192000"/>
              <a:gd name="connsiteY156" fmla="*/ 498671 h 1203824"/>
              <a:gd name="connsiteX157" fmla="*/ 9582633 w 12192000"/>
              <a:gd name="connsiteY157" fmla="*/ 458384 h 1203824"/>
              <a:gd name="connsiteX158" fmla="*/ 9719670 w 12192000"/>
              <a:gd name="connsiteY158" fmla="*/ 415607 h 1203824"/>
              <a:gd name="connsiteX159" fmla="*/ 9871784 w 12192000"/>
              <a:gd name="connsiteY159" fmla="*/ 366147 h 1203824"/>
              <a:gd name="connsiteX160" fmla="*/ 9984494 w 12192000"/>
              <a:gd name="connsiteY160" fmla="*/ 336660 h 1203824"/>
              <a:gd name="connsiteX161" fmla="*/ 10154708 w 12192000"/>
              <a:gd name="connsiteY161" fmla="*/ 322193 h 1203824"/>
              <a:gd name="connsiteX162" fmla="*/ 10190446 w 12192000"/>
              <a:gd name="connsiteY162" fmla="*/ 325025 h 1203824"/>
              <a:gd name="connsiteX163" fmla="*/ 10530736 w 12192000"/>
              <a:gd name="connsiteY163" fmla="*/ 335953 h 1203824"/>
              <a:gd name="connsiteX164" fmla="*/ 10752157 w 12192000"/>
              <a:gd name="connsiteY164" fmla="*/ 305117 h 1203824"/>
              <a:gd name="connsiteX165" fmla="*/ 10824452 w 12192000"/>
              <a:gd name="connsiteY165" fmla="*/ 285927 h 1203824"/>
              <a:gd name="connsiteX166" fmla="*/ 10953152 w 12192000"/>
              <a:gd name="connsiteY166" fmla="*/ 228102 h 1203824"/>
              <a:gd name="connsiteX167" fmla="*/ 11011614 w 12192000"/>
              <a:gd name="connsiteY167" fmla="*/ 214096 h 1203824"/>
              <a:gd name="connsiteX168" fmla="*/ 11116031 w 12192000"/>
              <a:gd name="connsiteY168" fmla="*/ 195421 h 1203824"/>
              <a:gd name="connsiteX169" fmla="*/ 11344303 w 12192000"/>
              <a:gd name="connsiteY169" fmla="*/ 166629 h 1203824"/>
              <a:gd name="connsiteX170" fmla="*/ 11639050 w 12192000"/>
              <a:gd name="connsiteY170" fmla="*/ 108526 h 1203824"/>
              <a:gd name="connsiteX171" fmla="*/ 11757532 w 12192000"/>
              <a:gd name="connsiteY171" fmla="*/ 96530 h 1203824"/>
              <a:gd name="connsiteX172" fmla="*/ 11885799 w 12192000"/>
              <a:gd name="connsiteY172" fmla="*/ 86728 h 1203824"/>
              <a:gd name="connsiteX173" fmla="*/ 11922874 w 12192000"/>
              <a:gd name="connsiteY173" fmla="*/ 81060 h 1203824"/>
              <a:gd name="connsiteX174" fmla="*/ 12115331 w 12192000"/>
              <a:gd name="connsiteY174" fmla="*/ 33587 h 1203824"/>
              <a:gd name="connsiteX175" fmla="*/ 12158080 w 12192000"/>
              <a:gd name="connsiteY175" fmla="*/ 14081 h 120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1203824">
                <a:moveTo>
                  <a:pt x="12192000" y="0"/>
                </a:moveTo>
                <a:lnTo>
                  <a:pt x="12192000" y="463429"/>
                </a:lnTo>
                <a:lnTo>
                  <a:pt x="12190876" y="463512"/>
                </a:lnTo>
                <a:cubicBezTo>
                  <a:pt x="12153133" y="467010"/>
                  <a:pt x="12115042" y="473200"/>
                  <a:pt x="12077245" y="476327"/>
                </a:cubicBezTo>
                <a:cubicBezTo>
                  <a:pt x="12046307" y="479040"/>
                  <a:pt x="12015359" y="479114"/>
                  <a:pt x="11984517" y="479927"/>
                </a:cubicBezTo>
                <a:cubicBezTo>
                  <a:pt x="11973265" y="480210"/>
                  <a:pt x="11961485" y="476792"/>
                  <a:pt x="11951600" y="478957"/>
                </a:cubicBezTo>
                <a:cubicBezTo>
                  <a:pt x="11853497" y="501074"/>
                  <a:pt x="11777036" y="475730"/>
                  <a:pt x="11690904" y="471970"/>
                </a:cubicBezTo>
                <a:cubicBezTo>
                  <a:pt x="11600358" y="467893"/>
                  <a:pt x="11511400" y="454530"/>
                  <a:pt x="11413965" y="476172"/>
                </a:cubicBezTo>
                <a:cubicBezTo>
                  <a:pt x="11355010" y="489304"/>
                  <a:pt x="11299073" y="508237"/>
                  <a:pt x="11240739" y="523169"/>
                </a:cubicBezTo>
                <a:cubicBezTo>
                  <a:pt x="11219994" y="528395"/>
                  <a:pt x="11196384" y="531385"/>
                  <a:pt x="11175005" y="532169"/>
                </a:cubicBezTo>
                <a:cubicBezTo>
                  <a:pt x="11071819" y="536506"/>
                  <a:pt x="10971303" y="549336"/>
                  <a:pt x="10873726" y="580253"/>
                </a:cubicBezTo>
                <a:cubicBezTo>
                  <a:pt x="10856992" y="585473"/>
                  <a:pt x="10839156" y="590660"/>
                  <a:pt x="10821306" y="593207"/>
                </a:cubicBezTo>
                <a:cubicBezTo>
                  <a:pt x="10723500" y="607162"/>
                  <a:pt x="10626924" y="616976"/>
                  <a:pt x="10530811" y="612184"/>
                </a:cubicBezTo>
                <a:cubicBezTo>
                  <a:pt x="10498527" y="610559"/>
                  <a:pt x="10460885" y="619895"/>
                  <a:pt x="10426049" y="623354"/>
                </a:cubicBezTo>
                <a:cubicBezTo>
                  <a:pt x="10393740" y="626644"/>
                  <a:pt x="10360820" y="630774"/>
                  <a:pt x="10329156" y="630948"/>
                </a:cubicBezTo>
                <a:cubicBezTo>
                  <a:pt x="10282924" y="631125"/>
                  <a:pt x="10240698" y="636395"/>
                  <a:pt x="10194727" y="648617"/>
                </a:cubicBezTo>
                <a:cubicBezTo>
                  <a:pt x="10150847" y="660165"/>
                  <a:pt x="10102287" y="664450"/>
                  <a:pt x="10055906" y="671256"/>
                </a:cubicBezTo>
                <a:cubicBezTo>
                  <a:pt x="10004174" y="678826"/>
                  <a:pt x="9952442" y="686395"/>
                  <a:pt x="9900551" y="692855"/>
                </a:cubicBezTo>
                <a:cubicBezTo>
                  <a:pt x="9879793" y="695439"/>
                  <a:pt x="9855180" y="691398"/>
                  <a:pt x="9838464" y="696804"/>
                </a:cubicBezTo>
                <a:cubicBezTo>
                  <a:pt x="9784563" y="714690"/>
                  <a:pt x="9727517" y="710557"/>
                  <a:pt x="9672957" y="723816"/>
                </a:cubicBezTo>
                <a:cubicBezTo>
                  <a:pt x="9646220" y="730464"/>
                  <a:pt x="9614440" y="727257"/>
                  <a:pt x="9585066" y="730692"/>
                </a:cubicBezTo>
                <a:cubicBezTo>
                  <a:pt x="9537047" y="736221"/>
                  <a:pt x="9489294" y="743601"/>
                  <a:pt x="9441407" y="750055"/>
                </a:cubicBezTo>
                <a:cubicBezTo>
                  <a:pt x="9425674" y="752111"/>
                  <a:pt x="9410218" y="753561"/>
                  <a:pt x="9394459" y="755431"/>
                </a:cubicBezTo>
                <a:cubicBezTo>
                  <a:pt x="9380484" y="757048"/>
                  <a:pt x="9365611" y="757472"/>
                  <a:pt x="9352590" y="760650"/>
                </a:cubicBezTo>
                <a:cubicBezTo>
                  <a:pt x="9305415" y="772102"/>
                  <a:pt x="9259379" y="786411"/>
                  <a:pt x="9211614" y="796248"/>
                </a:cubicBezTo>
                <a:cubicBezTo>
                  <a:pt x="9170220" y="804796"/>
                  <a:pt x="9126523" y="807444"/>
                  <a:pt x="9084667" y="815303"/>
                </a:cubicBezTo>
                <a:cubicBezTo>
                  <a:pt x="9010868" y="829042"/>
                  <a:pt x="8937412" y="845188"/>
                  <a:pt x="8863666" y="859298"/>
                </a:cubicBezTo>
                <a:cubicBezTo>
                  <a:pt x="8847706" y="862330"/>
                  <a:pt x="8830271" y="860096"/>
                  <a:pt x="8813796" y="862070"/>
                </a:cubicBezTo>
                <a:cubicBezTo>
                  <a:pt x="8762262" y="868479"/>
                  <a:pt x="8710833" y="875626"/>
                  <a:pt x="8659351" y="882406"/>
                </a:cubicBezTo>
                <a:cubicBezTo>
                  <a:pt x="8630055" y="886396"/>
                  <a:pt x="8600505" y="891179"/>
                  <a:pt x="8571352" y="893639"/>
                </a:cubicBezTo>
                <a:cubicBezTo>
                  <a:pt x="8532843" y="896868"/>
                  <a:pt x="8497743" y="898476"/>
                  <a:pt x="8464106" y="918004"/>
                </a:cubicBezTo>
                <a:cubicBezTo>
                  <a:pt x="8412327" y="948238"/>
                  <a:pt x="8341122" y="949523"/>
                  <a:pt x="8278324" y="963769"/>
                </a:cubicBezTo>
                <a:cubicBezTo>
                  <a:pt x="8262086" y="967408"/>
                  <a:pt x="8245335" y="969987"/>
                  <a:pt x="8229128" y="973810"/>
                </a:cubicBezTo>
                <a:cubicBezTo>
                  <a:pt x="8199180" y="980915"/>
                  <a:pt x="8169646" y="988338"/>
                  <a:pt x="8139751" y="995815"/>
                </a:cubicBezTo>
                <a:cubicBezTo>
                  <a:pt x="8134478" y="997132"/>
                  <a:pt x="8128438" y="998185"/>
                  <a:pt x="8123571" y="999822"/>
                </a:cubicBezTo>
                <a:cubicBezTo>
                  <a:pt x="8078628" y="1014164"/>
                  <a:pt x="8034565" y="1029514"/>
                  <a:pt x="7988699" y="1042479"/>
                </a:cubicBezTo>
                <a:cubicBezTo>
                  <a:pt x="7966302" y="1048884"/>
                  <a:pt x="7941011" y="1052871"/>
                  <a:pt x="7917214" y="1054565"/>
                </a:cubicBezTo>
                <a:cubicBezTo>
                  <a:pt x="7847636" y="1059584"/>
                  <a:pt x="7779165" y="1067276"/>
                  <a:pt x="7710915" y="1084190"/>
                </a:cubicBezTo>
                <a:cubicBezTo>
                  <a:pt x="7683826" y="1090885"/>
                  <a:pt x="7652466" y="1090640"/>
                  <a:pt x="7622959" y="1093150"/>
                </a:cubicBezTo>
                <a:cubicBezTo>
                  <a:pt x="7552361" y="1098691"/>
                  <a:pt x="7481710" y="1103861"/>
                  <a:pt x="7410782" y="1109640"/>
                </a:cubicBezTo>
                <a:cubicBezTo>
                  <a:pt x="7366505" y="1113312"/>
                  <a:pt x="7322030" y="1118147"/>
                  <a:pt x="7277754" y="1121822"/>
                </a:cubicBezTo>
                <a:cubicBezTo>
                  <a:pt x="7226619" y="1125906"/>
                  <a:pt x="7175601" y="1128277"/>
                  <a:pt x="7124540" y="1132918"/>
                </a:cubicBezTo>
                <a:cubicBezTo>
                  <a:pt x="7066293" y="1138207"/>
                  <a:pt x="7008028" y="1145955"/>
                  <a:pt x="6949752" y="1151058"/>
                </a:cubicBezTo>
                <a:cubicBezTo>
                  <a:pt x="6843217" y="1160027"/>
                  <a:pt x="6736882" y="1167834"/>
                  <a:pt x="6630249" y="1176063"/>
                </a:cubicBezTo>
                <a:cubicBezTo>
                  <a:pt x="6526849" y="1184018"/>
                  <a:pt x="6423556" y="1192713"/>
                  <a:pt x="6320634" y="1198901"/>
                </a:cubicBezTo>
                <a:cubicBezTo>
                  <a:pt x="6277297" y="1201496"/>
                  <a:pt x="6235232" y="1197679"/>
                  <a:pt x="6192343" y="1198323"/>
                </a:cubicBezTo>
                <a:cubicBezTo>
                  <a:pt x="6117131" y="1199612"/>
                  <a:pt x="6041418" y="1202485"/>
                  <a:pt x="5966562" y="1203723"/>
                </a:cubicBezTo>
                <a:cubicBezTo>
                  <a:pt x="5933144" y="1204338"/>
                  <a:pt x="5900754" y="1201974"/>
                  <a:pt x="5867227" y="1201847"/>
                </a:cubicBezTo>
                <a:cubicBezTo>
                  <a:pt x="5788180" y="1201796"/>
                  <a:pt x="5708354" y="1203933"/>
                  <a:pt x="5630172" y="1202248"/>
                </a:cubicBezTo>
                <a:cubicBezTo>
                  <a:pt x="5535908" y="1200213"/>
                  <a:pt x="5442984" y="1194779"/>
                  <a:pt x="5348949" y="1191768"/>
                </a:cubicBezTo>
                <a:cubicBezTo>
                  <a:pt x="5313810" y="1190551"/>
                  <a:pt x="5277251" y="1192179"/>
                  <a:pt x="5241228" y="1192408"/>
                </a:cubicBezTo>
                <a:cubicBezTo>
                  <a:pt x="5151316" y="1192775"/>
                  <a:pt x="5061657" y="1192349"/>
                  <a:pt x="4971133" y="1193559"/>
                </a:cubicBezTo>
                <a:cubicBezTo>
                  <a:pt x="4937685" y="1193988"/>
                  <a:pt x="4903114" y="1199299"/>
                  <a:pt x="4869416" y="1200519"/>
                </a:cubicBezTo>
                <a:cubicBezTo>
                  <a:pt x="4830283" y="1201947"/>
                  <a:pt x="4791348" y="1202215"/>
                  <a:pt x="4753274" y="1200850"/>
                </a:cubicBezTo>
                <a:cubicBezTo>
                  <a:pt x="4705682" y="1199144"/>
                  <a:pt x="4659172" y="1194829"/>
                  <a:pt x="4611883" y="1192701"/>
                </a:cubicBezTo>
                <a:cubicBezTo>
                  <a:pt x="4533819" y="1189298"/>
                  <a:pt x="4455420" y="1186135"/>
                  <a:pt x="4376825" y="1184131"/>
                </a:cubicBezTo>
                <a:cubicBezTo>
                  <a:pt x="4347226" y="1183446"/>
                  <a:pt x="4315374" y="1187423"/>
                  <a:pt x="4285471" y="1187158"/>
                </a:cubicBezTo>
                <a:cubicBezTo>
                  <a:pt x="4145774" y="1185753"/>
                  <a:pt x="4006046" y="1184162"/>
                  <a:pt x="3866543" y="1181596"/>
                </a:cubicBezTo>
                <a:cubicBezTo>
                  <a:pt x="3794230" y="1180207"/>
                  <a:pt x="3723633" y="1175551"/>
                  <a:pt x="3651342" y="1174348"/>
                </a:cubicBezTo>
                <a:cubicBezTo>
                  <a:pt x="3607885" y="1173562"/>
                  <a:pt x="3561907" y="1178044"/>
                  <a:pt x="3518453" y="1177258"/>
                </a:cubicBezTo>
                <a:cubicBezTo>
                  <a:pt x="3478287" y="1176568"/>
                  <a:pt x="3440399" y="1171400"/>
                  <a:pt x="3400818" y="1169685"/>
                </a:cubicBezTo>
                <a:cubicBezTo>
                  <a:pt x="3279824" y="1164099"/>
                  <a:pt x="3157310" y="1160621"/>
                  <a:pt x="3037154" y="1153217"/>
                </a:cubicBezTo>
                <a:cubicBezTo>
                  <a:pt x="2978373" y="1149708"/>
                  <a:pt x="2922429" y="1140508"/>
                  <a:pt x="2866260" y="1132283"/>
                </a:cubicBezTo>
                <a:cubicBezTo>
                  <a:pt x="2771049" y="1118489"/>
                  <a:pt x="2677107" y="1103380"/>
                  <a:pt x="2582173" y="1088979"/>
                </a:cubicBezTo>
                <a:cubicBezTo>
                  <a:pt x="2511090" y="1078352"/>
                  <a:pt x="2447356" y="1063086"/>
                  <a:pt x="2395406" y="1035945"/>
                </a:cubicBezTo>
                <a:cubicBezTo>
                  <a:pt x="2371411" y="1023508"/>
                  <a:pt x="2331675" y="1015582"/>
                  <a:pt x="2294751" y="1014618"/>
                </a:cubicBezTo>
                <a:cubicBezTo>
                  <a:pt x="2228580" y="1012920"/>
                  <a:pt x="2177384" y="998698"/>
                  <a:pt x="2122944" y="984751"/>
                </a:cubicBezTo>
                <a:cubicBezTo>
                  <a:pt x="2054121" y="967003"/>
                  <a:pt x="1981585" y="951294"/>
                  <a:pt x="1905504" y="941380"/>
                </a:cubicBezTo>
                <a:cubicBezTo>
                  <a:pt x="1830544" y="931682"/>
                  <a:pt x="1747929" y="932141"/>
                  <a:pt x="1671045" y="924228"/>
                </a:cubicBezTo>
                <a:cubicBezTo>
                  <a:pt x="1625936" y="919523"/>
                  <a:pt x="1585613" y="907528"/>
                  <a:pt x="1543856" y="898190"/>
                </a:cubicBezTo>
                <a:cubicBezTo>
                  <a:pt x="1502093" y="888855"/>
                  <a:pt x="1460606" y="878913"/>
                  <a:pt x="1419784" y="868500"/>
                </a:cubicBezTo>
                <a:cubicBezTo>
                  <a:pt x="1397486" y="862806"/>
                  <a:pt x="1378078" y="854435"/>
                  <a:pt x="1355116" y="849214"/>
                </a:cubicBezTo>
                <a:cubicBezTo>
                  <a:pt x="1311848" y="839527"/>
                  <a:pt x="1265353" y="832754"/>
                  <a:pt x="1223713" y="821702"/>
                </a:cubicBezTo>
                <a:cubicBezTo>
                  <a:pt x="1183577" y="811001"/>
                  <a:pt x="1138864" y="809072"/>
                  <a:pt x="1094193" y="804872"/>
                </a:cubicBezTo>
                <a:cubicBezTo>
                  <a:pt x="1060244" y="801784"/>
                  <a:pt x="1034230" y="787936"/>
                  <a:pt x="1001115" y="783030"/>
                </a:cubicBezTo>
                <a:cubicBezTo>
                  <a:pt x="953853" y="775990"/>
                  <a:pt x="916853" y="764276"/>
                  <a:pt x="879548" y="747884"/>
                </a:cubicBezTo>
                <a:cubicBezTo>
                  <a:pt x="837586" y="729513"/>
                  <a:pt x="770061" y="725929"/>
                  <a:pt x="711163" y="719039"/>
                </a:cubicBezTo>
                <a:cubicBezTo>
                  <a:pt x="661152" y="713146"/>
                  <a:pt x="604343" y="715774"/>
                  <a:pt x="557941" y="707101"/>
                </a:cubicBezTo>
                <a:cubicBezTo>
                  <a:pt x="525381" y="700984"/>
                  <a:pt x="499355" y="684493"/>
                  <a:pt x="480347" y="668702"/>
                </a:cubicBezTo>
                <a:cubicBezTo>
                  <a:pt x="437718" y="632865"/>
                  <a:pt x="370204" y="616630"/>
                  <a:pt x="296224" y="603583"/>
                </a:cubicBezTo>
                <a:cubicBezTo>
                  <a:pt x="220741" y="590184"/>
                  <a:pt x="148480" y="573869"/>
                  <a:pt x="72689" y="560892"/>
                </a:cubicBezTo>
                <a:lnTo>
                  <a:pt x="0" y="543486"/>
                </a:lnTo>
                <a:lnTo>
                  <a:pt x="0" y="384357"/>
                </a:lnTo>
                <a:lnTo>
                  <a:pt x="51784" y="393937"/>
                </a:lnTo>
                <a:cubicBezTo>
                  <a:pt x="104770" y="397707"/>
                  <a:pt x="153378" y="409086"/>
                  <a:pt x="205561" y="414859"/>
                </a:cubicBezTo>
                <a:cubicBezTo>
                  <a:pt x="254062" y="420400"/>
                  <a:pt x="305001" y="422574"/>
                  <a:pt x="354391" y="426667"/>
                </a:cubicBezTo>
                <a:cubicBezTo>
                  <a:pt x="386450" y="429269"/>
                  <a:pt x="420771" y="429847"/>
                  <a:pt x="448281" y="436308"/>
                </a:cubicBezTo>
                <a:cubicBezTo>
                  <a:pt x="499904" y="448391"/>
                  <a:pt x="551004" y="446576"/>
                  <a:pt x="611518" y="434166"/>
                </a:cubicBezTo>
                <a:cubicBezTo>
                  <a:pt x="654695" y="425361"/>
                  <a:pt x="702395" y="422710"/>
                  <a:pt x="746076" y="422520"/>
                </a:cubicBezTo>
                <a:cubicBezTo>
                  <a:pt x="798481" y="422218"/>
                  <a:pt x="848400" y="419817"/>
                  <a:pt x="902724" y="409989"/>
                </a:cubicBezTo>
                <a:cubicBezTo>
                  <a:pt x="977291" y="396518"/>
                  <a:pt x="1048428" y="397321"/>
                  <a:pt x="1113854" y="414230"/>
                </a:cubicBezTo>
                <a:cubicBezTo>
                  <a:pt x="1184155" y="432145"/>
                  <a:pt x="1258677" y="446437"/>
                  <a:pt x="1333449" y="459938"/>
                </a:cubicBezTo>
                <a:cubicBezTo>
                  <a:pt x="1354772" y="463883"/>
                  <a:pt x="1385284" y="463304"/>
                  <a:pt x="1408608" y="458278"/>
                </a:cubicBezTo>
                <a:cubicBezTo>
                  <a:pt x="1483492" y="441930"/>
                  <a:pt x="1561495" y="427025"/>
                  <a:pt x="1630191" y="403061"/>
                </a:cubicBezTo>
                <a:cubicBezTo>
                  <a:pt x="1735315" y="366348"/>
                  <a:pt x="1840887" y="337881"/>
                  <a:pt x="1956289" y="332366"/>
                </a:cubicBezTo>
                <a:cubicBezTo>
                  <a:pt x="1986669" y="330865"/>
                  <a:pt x="2019100" y="336056"/>
                  <a:pt x="2042814" y="344002"/>
                </a:cubicBezTo>
                <a:cubicBezTo>
                  <a:pt x="2085261" y="358150"/>
                  <a:pt x="2126350" y="370413"/>
                  <a:pt x="2183420" y="369635"/>
                </a:cubicBezTo>
                <a:cubicBezTo>
                  <a:pt x="2235035" y="368879"/>
                  <a:pt x="2279659" y="405942"/>
                  <a:pt x="2269566" y="439859"/>
                </a:cubicBezTo>
                <a:cubicBezTo>
                  <a:pt x="2258267" y="478101"/>
                  <a:pt x="2277762" y="504964"/>
                  <a:pt x="2331129" y="524163"/>
                </a:cubicBezTo>
                <a:cubicBezTo>
                  <a:pt x="2352980" y="531807"/>
                  <a:pt x="2364861" y="546162"/>
                  <a:pt x="2385112" y="555357"/>
                </a:cubicBezTo>
                <a:cubicBezTo>
                  <a:pt x="2401860" y="562976"/>
                  <a:pt x="2421927" y="570875"/>
                  <a:pt x="2444033" y="572629"/>
                </a:cubicBezTo>
                <a:cubicBezTo>
                  <a:pt x="2483469" y="575878"/>
                  <a:pt x="2509763" y="584022"/>
                  <a:pt x="2525979" y="603233"/>
                </a:cubicBezTo>
                <a:cubicBezTo>
                  <a:pt x="2549282" y="631254"/>
                  <a:pt x="2578520" y="657481"/>
                  <a:pt x="2603911" y="684825"/>
                </a:cubicBezTo>
                <a:cubicBezTo>
                  <a:pt x="2618910" y="700624"/>
                  <a:pt x="2643515" y="707120"/>
                  <a:pt x="2678828" y="706990"/>
                </a:cubicBezTo>
                <a:cubicBezTo>
                  <a:pt x="2699243" y="707100"/>
                  <a:pt x="2725615" y="705603"/>
                  <a:pt x="2738094" y="711376"/>
                </a:cubicBezTo>
                <a:cubicBezTo>
                  <a:pt x="2805960" y="742855"/>
                  <a:pt x="2895980" y="733032"/>
                  <a:pt x="2983806" y="728243"/>
                </a:cubicBezTo>
                <a:cubicBezTo>
                  <a:pt x="2993929" y="727744"/>
                  <a:pt x="3004007" y="726871"/>
                  <a:pt x="3013997" y="725446"/>
                </a:cubicBezTo>
                <a:cubicBezTo>
                  <a:pt x="3136002" y="707474"/>
                  <a:pt x="3250133" y="713470"/>
                  <a:pt x="3364419" y="720577"/>
                </a:cubicBezTo>
                <a:cubicBezTo>
                  <a:pt x="3394563" y="722507"/>
                  <a:pt x="3428050" y="719807"/>
                  <a:pt x="3460521" y="717628"/>
                </a:cubicBezTo>
                <a:cubicBezTo>
                  <a:pt x="3545330" y="712137"/>
                  <a:pt x="3633314" y="698262"/>
                  <a:pt x="3710982" y="714182"/>
                </a:cubicBezTo>
                <a:cubicBezTo>
                  <a:pt x="3772122" y="726607"/>
                  <a:pt x="3825029" y="745116"/>
                  <a:pt x="3850961" y="778802"/>
                </a:cubicBezTo>
                <a:cubicBezTo>
                  <a:pt x="3868395" y="801427"/>
                  <a:pt x="3898481" y="813185"/>
                  <a:pt x="3946286" y="816372"/>
                </a:cubicBezTo>
                <a:cubicBezTo>
                  <a:pt x="3987480" y="819179"/>
                  <a:pt x="4025130" y="827781"/>
                  <a:pt x="4065132" y="832459"/>
                </a:cubicBezTo>
                <a:cubicBezTo>
                  <a:pt x="4086246" y="834922"/>
                  <a:pt x="4110400" y="838274"/>
                  <a:pt x="4132173" y="835167"/>
                </a:cubicBezTo>
                <a:cubicBezTo>
                  <a:pt x="4190358" y="826865"/>
                  <a:pt x="4249453" y="817300"/>
                  <a:pt x="4305858" y="804156"/>
                </a:cubicBezTo>
                <a:cubicBezTo>
                  <a:pt x="4334041" y="797490"/>
                  <a:pt x="4360739" y="782919"/>
                  <a:pt x="4382131" y="769481"/>
                </a:cubicBezTo>
                <a:cubicBezTo>
                  <a:pt x="4404161" y="755388"/>
                  <a:pt x="4425552" y="747047"/>
                  <a:pt x="4453289" y="752531"/>
                </a:cubicBezTo>
                <a:cubicBezTo>
                  <a:pt x="4522267" y="766292"/>
                  <a:pt x="4590589" y="780524"/>
                  <a:pt x="4657971" y="795835"/>
                </a:cubicBezTo>
                <a:cubicBezTo>
                  <a:pt x="4669645" y="798513"/>
                  <a:pt x="4675987" y="807238"/>
                  <a:pt x="4682399" y="813876"/>
                </a:cubicBezTo>
                <a:cubicBezTo>
                  <a:pt x="4712325" y="844914"/>
                  <a:pt x="4739115" y="876968"/>
                  <a:pt x="4771814" y="907046"/>
                </a:cubicBezTo>
                <a:cubicBezTo>
                  <a:pt x="4783117" y="917329"/>
                  <a:pt x="4807945" y="922850"/>
                  <a:pt x="4827520" y="929876"/>
                </a:cubicBezTo>
                <a:cubicBezTo>
                  <a:pt x="4833681" y="932206"/>
                  <a:pt x="4845543" y="931081"/>
                  <a:pt x="4849942" y="933851"/>
                </a:cubicBezTo>
                <a:cubicBezTo>
                  <a:pt x="4888949" y="959631"/>
                  <a:pt x="4951287" y="954890"/>
                  <a:pt x="5009626" y="957896"/>
                </a:cubicBezTo>
                <a:cubicBezTo>
                  <a:pt x="5059523" y="960407"/>
                  <a:pt x="5111928" y="960104"/>
                  <a:pt x="5158711" y="963814"/>
                </a:cubicBezTo>
                <a:cubicBezTo>
                  <a:pt x="5231307" y="969696"/>
                  <a:pt x="5298173" y="973751"/>
                  <a:pt x="5376427" y="963151"/>
                </a:cubicBezTo>
                <a:cubicBezTo>
                  <a:pt x="5408579" y="958754"/>
                  <a:pt x="5448461" y="970245"/>
                  <a:pt x="5475787" y="980508"/>
                </a:cubicBezTo>
                <a:cubicBezTo>
                  <a:pt x="5528518" y="1000363"/>
                  <a:pt x="5584839" y="1001958"/>
                  <a:pt x="5653401" y="987268"/>
                </a:cubicBezTo>
                <a:cubicBezTo>
                  <a:pt x="5676008" y="982341"/>
                  <a:pt x="5702558" y="984595"/>
                  <a:pt x="5726340" y="985357"/>
                </a:cubicBezTo>
                <a:cubicBezTo>
                  <a:pt x="5748643" y="985952"/>
                  <a:pt x="5770110" y="988364"/>
                  <a:pt x="5790563" y="991300"/>
                </a:cubicBezTo>
                <a:cubicBezTo>
                  <a:pt x="5815128" y="994969"/>
                  <a:pt x="5845522" y="996110"/>
                  <a:pt x="5860260" y="1004958"/>
                </a:cubicBezTo>
                <a:cubicBezTo>
                  <a:pt x="5906803" y="1032493"/>
                  <a:pt x="5977069" y="1037385"/>
                  <a:pt x="6042101" y="1036226"/>
                </a:cubicBezTo>
                <a:cubicBezTo>
                  <a:pt x="6128232" y="1034888"/>
                  <a:pt x="6222269" y="1027704"/>
                  <a:pt x="6301998" y="989138"/>
                </a:cubicBezTo>
                <a:cubicBezTo>
                  <a:pt x="6349672" y="965909"/>
                  <a:pt x="6396952" y="955198"/>
                  <a:pt x="6452025" y="968489"/>
                </a:cubicBezTo>
                <a:cubicBezTo>
                  <a:pt x="6489401" y="977695"/>
                  <a:pt x="6558002" y="960731"/>
                  <a:pt x="6589205" y="939474"/>
                </a:cubicBezTo>
                <a:cubicBezTo>
                  <a:pt x="6600499" y="931821"/>
                  <a:pt x="6612148" y="924116"/>
                  <a:pt x="6631069" y="911222"/>
                </a:cubicBezTo>
                <a:cubicBezTo>
                  <a:pt x="6674305" y="951313"/>
                  <a:pt x="6752346" y="944332"/>
                  <a:pt x="6828274" y="942941"/>
                </a:cubicBezTo>
                <a:cubicBezTo>
                  <a:pt x="6874780" y="942157"/>
                  <a:pt x="6889173" y="963896"/>
                  <a:pt x="6900803" y="984140"/>
                </a:cubicBezTo>
                <a:cubicBezTo>
                  <a:pt x="6921316" y="1020676"/>
                  <a:pt x="6959796" y="1032557"/>
                  <a:pt x="7034668" y="1018665"/>
                </a:cubicBezTo>
                <a:cubicBezTo>
                  <a:pt x="7117337" y="1003282"/>
                  <a:pt x="7199637" y="985309"/>
                  <a:pt x="7281067" y="966327"/>
                </a:cubicBezTo>
                <a:cubicBezTo>
                  <a:pt x="7332521" y="954266"/>
                  <a:pt x="7378029" y="936255"/>
                  <a:pt x="7412780" y="909206"/>
                </a:cubicBezTo>
                <a:cubicBezTo>
                  <a:pt x="7446535" y="882864"/>
                  <a:pt x="7455445" y="884046"/>
                  <a:pt x="7500327" y="894826"/>
                </a:cubicBezTo>
                <a:cubicBezTo>
                  <a:pt x="7552743" y="907363"/>
                  <a:pt x="7606735" y="918164"/>
                  <a:pt x="7662324" y="927415"/>
                </a:cubicBezTo>
                <a:cubicBezTo>
                  <a:pt x="7679867" y="930387"/>
                  <a:pt x="7704114" y="926740"/>
                  <a:pt x="7725334" y="924844"/>
                </a:cubicBezTo>
                <a:cubicBezTo>
                  <a:pt x="7761320" y="921787"/>
                  <a:pt x="7798617" y="920242"/>
                  <a:pt x="7833279" y="913031"/>
                </a:cubicBezTo>
                <a:cubicBezTo>
                  <a:pt x="7866516" y="906023"/>
                  <a:pt x="7898634" y="893700"/>
                  <a:pt x="7928605" y="881683"/>
                </a:cubicBezTo>
                <a:cubicBezTo>
                  <a:pt x="8012311" y="848025"/>
                  <a:pt x="8088138" y="810205"/>
                  <a:pt x="8146597" y="762968"/>
                </a:cubicBezTo>
                <a:cubicBezTo>
                  <a:pt x="8154091" y="756800"/>
                  <a:pt x="8170249" y="752606"/>
                  <a:pt x="8183577" y="749005"/>
                </a:cubicBezTo>
                <a:cubicBezTo>
                  <a:pt x="8205312" y="743071"/>
                  <a:pt x="8227788" y="737222"/>
                  <a:pt x="8250224" y="733642"/>
                </a:cubicBezTo>
                <a:cubicBezTo>
                  <a:pt x="8359189" y="716209"/>
                  <a:pt x="8441164" y="678078"/>
                  <a:pt x="8505929" y="626542"/>
                </a:cubicBezTo>
                <a:cubicBezTo>
                  <a:pt x="8524585" y="611796"/>
                  <a:pt x="8540107" y="608259"/>
                  <a:pt x="8564194" y="618796"/>
                </a:cubicBezTo>
                <a:cubicBezTo>
                  <a:pt x="8592162" y="631043"/>
                  <a:pt x="8628032" y="619507"/>
                  <a:pt x="8660705" y="611069"/>
                </a:cubicBezTo>
                <a:cubicBezTo>
                  <a:pt x="8694442" y="602479"/>
                  <a:pt x="8728514" y="593651"/>
                  <a:pt x="8762255" y="585060"/>
                </a:cubicBezTo>
                <a:cubicBezTo>
                  <a:pt x="8787227" y="578855"/>
                  <a:pt x="8811899" y="573069"/>
                  <a:pt x="8836439" y="566358"/>
                </a:cubicBezTo>
                <a:cubicBezTo>
                  <a:pt x="8912856" y="545447"/>
                  <a:pt x="8983243" y="538425"/>
                  <a:pt x="9050728" y="559575"/>
                </a:cubicBezTo>
                <a:cubicBezTo>
                  <a:pt x="9102219" y="575830"/>
                  <a:pt x="9164950" y="573868"/>
                  <a:pt x="9229627" y="557464"/>
                </a:cubicBezTo>
                <a:cubicBezTo>
                  <a:pt x="9237706" y="555368"/>
                  <a:pt x="9247529" y="550190"/>
                  <a:pt x="9253451" y="550855"/>
                </a:cubicBezTo>
                <a:cubicBezTo>
                  <a:pt x="9342568" y="560232"/>
                  <a:pt x="9405310" y="512383"/>
                  <a:pt x="9484214" y="498671"/>
                </a:cubicBezTo>
                <a:cubicBezTo>
                  <a:pt x="9519035" y="492570"/>
                  <a:pt x="9552778" y="473783"/>
                  <a:pt x="9582633" y="458384"/>
                </a:cubicBezTo>
                <a:cubicBezTo>
                  <a:pt x="9623689" y="437231"/>
                  <a:pt x="9660183" y="417297"/>
                  <a:pt x="9719670" y="415607"/>
                </a:cubicBezTo>
                <a:cubicBezTo>
                  <a:pt x="9779189" y="414101"/>
                  <a:pt x="9830940" y="393878"/>
                  <a:pt x="9871784" y="366147"/>
                </a:cubicBezTo>
                <a:cubicBezTo>
                  <a:pt x="9903014" y="345075"/>
                  <a:pt x="9939570" y="338349"/>
                  <a:pt x="9984494" y="336660"/>
                </a:cubicBezTo>
                <a:cubicBezTo>
                  <a:pt x="10040642" y="334503"/>
                  <a:pt x="10098165" y="326674"/>
                  <a:pt x="10154708" y="322193"/>
                </a:cubicBezTo>
                <a:cubicBezTo>
                  <a:pt x="10166953" y="321201"/>
                  <a:pt x="10182669" y="321603"/>
                  <a:pt x="10190446" y="325025"/>
                </a:cubicBezTo>
                <a:cubicBezTo>
                  <a:pt x="10285769" y="367692"/>
                  <a:pt x="10408999" y="350677"/>
                  <a:pt x="10530736" y="335953"/>
                </a:cubicBezTo>
                <a:cubicBezTo>
                  <a:pt x="10604506" y="327127"/>
                  <a:pt x="10678397" y="316584"/>
                  <a:pt x="10752157" y="305117"/>
                </a:cubicBezTo>
                <a:cubicBezTo>
                  <a:pt x="10777120" y="301365"/>
                  <a:pt x="10803110" y="294636"/>
                  <a:pt x="10824452" y="285927"/>
                </a:cubicBezTo>
                <a:cubicBezTo>
                  <a:pt x="10868837" y="267698"/>
                  <a:pt x="10909147" y="246465"/>
                  <a:pt x="10953152" y="228102"/>
                </a:cubicBezTo>
                <a:cubicBezTo>
                  <a:pt x="10969622" y="221030"/>
                  <a:pt x="10991730" y="217688"/>
                  <a:pt x="11011614" y="214096"/>
                </a:cubicBezTo>
                <a:cubicBezTo>
                  <a:pt x="11046743" y="207573"/>
                  <a:pt x="11086641" y="206412"/>
                  <a:pt x="11116031" y="195421"/>
                </a:cubicBezTo>
                <a:cubicBezTo>
                  <a:pt x="11192467" y="166956"/>
                  <a:pt x="11266913" y="160299"/>
                  <a:pt x="11344303" y="166629"/>
                </a:cubicBezTo>
                <a:cubicBezTo>
                  <a:pt x="11452657" y="175527"/>
                  <a:pt x="11551626" y="159519"/>
                  <a:pt x="11639050" y="108526"/>
                </a:cubicBezTo>
                <a:cubicBezTo>
                  <a:pt x="11678385" y="85543"/>
                  <a:pt x="11720243" y="87879"/>
                  <a:pt x="11757532" y="96530"/>
                </a:cubicBezTo>
                <a:cubicBezTo>
                  <a:pt x="11800499" y="106640"/>
                  <a:pt x="11840704" y="105056"/>
                  <a:pt x="11885799" y="86728"/>
                </a:cubicBezTo>
                <a:cubicBezTo>
                  <a:pt x="11895784" y="82659"/>
                  <a:pt x="11910604" y="81867"/>
                  <a:pt x="11922874" y="81060"/>
                </a:cubicBezTo>
                <a:cubicBezTo>
                  <a:pt x="11992783" y="75806"/>
                  <a:pt x="12063500" y="73647"/>
                  <a:pt x="12115331" y="33587"/>
                </a:cubicBezTo>
                <a:cubicBezTo>
                  <a:pt x="12125500" y="25715"/>
                  <a:pt x="12143693" y="20477"/>
                  <a:pt x="12158080" y="14081"/>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1D22E552-66C7-44E9-B796-23474BB45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243606"/>
            <a:ext cx="12192000" cy="1005840"/>
          </a:xfrm>
          <a:custGeom>
            <a:avLst/>
            <a:gdLst>
              <a:gd name="connsiteX0" fmla="*/ 12192000 w 12192000"/>
              <a:gd name="connsiteY0" fmla="*/ 0 h 1203824"/>
              <a:gd name="connsiteX1" fmla="*/ 12192000 w 12192000"/>
              <a:gd name="connsiteY1" fmla="*/ 463429 h 1203824"/>
              <a:gd name="connsiteX2" fmla="*/ 12190876 w 12192000"/>
              <a:gd name="connsiteY2" fmla="*/ 463512 h 1203824"/>
              <a:gd name="connsiteX3" fmla="*/ 12077245 w 12192000"/>
              <a:gd name="connsiteY3" fmla="*/ 476327 h 1203824"/>
              <a:gd name="connsiteX4" fmla="*/ 11984517 w 12192000"/>
              <a:gd name="connsiteY4" fmla="*/ 479927 h 1203824"/>
              <a:gd name="connsiteX5" fmla="*/ 11951600 w 12192000"/>
              <a:gd name="connsiteY5" fmla="*/ 478957 h 1203824"/>
              <a:gd name="connsiteX6" fmla="*/ 11690904 w 12192000"/>
              <a:gd name="connsiteY6" fmla="*/ 471970 h 1203824"/>
              <a:gd name="connsiteX7" fmla="*/ 11413965 w 12192000"/>
              <a:gd name="connsiteY7" fmla="*/ 476172 h 1203824"/>
              <a:gd name="connsiteX8" fmla="*/ 11240739 w 12192000"/>
              <a:gd name="connsiteY8" fmla="*/ 523169 h 1203824"/>
              <a:gd name="connsiteX9" fmla="*/ 11175005 w 12192000"/>
              <a:gd name="connsiteY9" fmla="*/ 532169 h 1203824"/>
              <a:gd name="connsiteX10" fmla="*/ 10873726 w 12192000"/>
              <a:gd name="connsiteY10" fmla="*/ 580253 h 1203824"/>
              <a:gd name="connsiteX11" fmla="*/ 10821306 w 12192000"/>
              <a:gd name="connsiteY11" fmla="*/ 593207 h 1203824"/>
              <a:gd name="connsiteX12" fmla="*/ 10530811 w 12192000"/>
              <a:gd name="connsiteY12" fmla="*/ 612184 h 1203824"/>
              <a:gd name="connsiteX13" fmla="*/ 10426049 w 12192000"/>
              <a:gd name="connsiteY13" fmla="*/ 623354 h 1203824"/>
              <a:gd name="connsiteX14" fmla="*/ 10329156 w 12192000"/>
              <a:gd name="connsiteY14" fmla="*/ 630948 h 1203824"/>
              <a:gd name="connsiteX15" fmla="*/ 10194727 w 12192000"/>
              <a:gd name="connsiteY15" fmla="*/ 648617 h 1203824"/>
              <a:gd name="connsiteX16" fmla="*/ 10055906 w 12192000"/>
              <a:gd name="connsiteY16" fmla="*/ 671256 h 1203824"/>
              <a:gd name="connsiteX17" fmla="*/ 9900551 w 12192000"/>
              <a:gd name="connsiteY17" fmla="*/ 692855 h 1203824"/>
              <a:gd name="connsiteX18" fmla="*/ 9838464 w 12192000"/>
              <a:gd name="connsiteY18" fmla="*/ 696804 h 1203824"/>
              <a:gd name="connsiteX19" fmla="*/ 9672957 w 12192000"/>
              <a:gd name="connsiteY19" fmla="*/ 723816 h 1203824"/>
              <a:gd name="connsiteX20" fmla="*/ 9585066 w 12192000"/>
              <a:gd name="connsiteY20" fmla="*/ 730692 h 1203824"/>
              <a:gd name="connsiteX21" fmla="*/ 9441407 w 12192000"/>
              <a:gd name="connsiteY21" fmla="*/ 750055 h 1203824"/>
              <a:gd name="connsiteX22" fmla="*/ 9394459 w 12192000"/>
              <a:gd name="connsiteY22" fmla="*/ 755431 h 1203824"/>
              <a:gd name="connsiteX23" fmla="*/ 9352590 w 12192000"/>
              <a:gd name="connsiteY23" fmla="*/ 760650 h 1203824"/>
              <a:gd name="connsiteX24" fmla="*/ 9211614 w 12192000"/>
              <a:gd name="connsiteY24" fmla="*/ 796248 h 1203824"/>
              <a:gd name="connsiteX25" fmla="*/ 9084667 w 12192000"/>
              <a:gd name="connsiteY25" fmla="*/ 815303 h 1203824"/>
              <a:gd name="connsiteX26" fmla="*/ 8863666 w 12192000"/>
              <a:gd name="connsiteY26" fmla="*/ 859298 h 1203824"/>
              <a:gd name="connsiteX27" fmla="*/ 8813796 w 12192000"/>
              <a:gd name="connsiteY27" fmla="*/ 862070 h 1203824"/>
              <a:gd name="connsiteX28" fmla="*/ 8659351 w 12192000"/>
              <a:gd name="connsiteY28" fmla="*/ 882406 h 1203824"/>
              <a:gd name="connsiteX29" fmla="*/ 8571352 w 12192000"/>
              <a:gd name="connsiteY29" fmla="*/ 893639 h 1203824"/>
              <a:gd name="connsiteX30" fmla="*/ 8464106 w 12192000"/>
              <a:gd name="connsiteY30" fmla="*/ 918004 h 1203824"/>
              <a:gd name="connsiteX31" fmla="*/ 8278324 w 12192000"/>
              <a:gd name="connsiteY31" fmla="*/ 963769 h 1203824"/>
              <a:gd name="connsiteX32" fmla="*/ 8229128 w 12192000"/>
              <a:gd name="connsiteY32" fmla="*/ 973810 h 1203824"/>
              <a:gd name="connsiteX33" fmla="*/ 8139751 w 12192000"/>
              <a:gd name="connsiteY33" fmla="*/ 995815 h 1203824"/>
              <a:gd name="connsiteX34" fmla="*/ 8123571 w 12192000"/>
              <a:gd name="connsiteY34" fmla="*/ 999822 h 1203824"/>
              <a:gd name="connsiteX35" fmla="*/ 7988699 w 12192000"/>
              <a:gd name="connsiteY35" fmla="*/ 1042479 h 1203824"/>
              <a:gd name="connsiteX36" fmla="*/ 7917214 w 12192000"/>
              <a:gd name="connsiteY36" fmla="*/ 1054565 h 1203824"/>
              <a:gd name="connsiteX37" fmla="*/ 7710915 w 12192000"/>
              <a:gd name="connsiteY37" fmla="*/ 1084190 h 1203824"/>
              <a:gd name="connsiteX38" fmla="*/ 7622959 w 12192000"/>
              <a:gd name="connsiteY38" fmla="*/ 1093150 h 1203824"/>
              <a:gd name="connsiteX39" fmla="*/ 7410782 w 12192000"/>
              <a:gd name="connsiteY39" fmla="*/ 1109640 h 1203824"/>
              <a:gd name="connsiteX40" fmla="*/ 7277754 w 12192000"/>
              <a:gd name="connsiteY40" fmla="*/ 1121822 h 1203824"/>
              <a:gd name="connsiteX41" fmla="*/ 7124540 w 12192000"/>
              <a:gd name="connsiteY41" fmla="*/ 1132918 h 1203824"/>
              <a:gd name="connsiteX42" fmla="*/ 6949752 w 12192000"/>
              <a:gd name="connsiteY42" fmla="*/ 1151058 h 1203824"/>
              <a:gd name="connsiteX43" fmla="*/ 6630249 w 12192000"/>
              <a:gd name="connsiteY43" fmla="*/ 1176063 h 1203824"/>
              <a:gd name="connsiteX44" fmla="*/ 6320634 w 12192000"/>
              <a:gd name="connsiteY44" fmla="*/ 1198901 h 1203824"/>
              <a:gd name="connsiteX45" fmla="*/ 6192343 w 12192000"/>
              <a:gd name="connsiteY45" fmla="*/ 1198323 h 1203824"/>
              <a:gd name="connsiteX46" fmla="*/ 5966562 w 12192000"/>
              <a:gd name="connsiteY46" fmla="*/ 1203723 h 1203824"/>
              <a:gd name="connsiteX47" fmla="*/ 5867227 w 12192000"/>
              <a:gd name="connsiteY47" fmla="*/ 1201847 h 1203824"/>
              <a:gd name="connsiteX48" fmla="*/ 5630172 w 12192000"/>
              <a:gd name="connsiteY48" fmla="*/ 1202248 h 1203824"/>
              <a:gd name="connsiteX49" fmla="*/ 5348949 w 12192000"/>
              <a:gd name="connsiteY49" fmla="*/ 1191768 h 1203824"/>
              <a:gd name="connsiteX50" fmla="*/ 5241228 w 12192000"/>
              <a:gd name="connsiteY50" fmla="*/ 1192408 h 1203824"/>
              <a:gd name="connsiteX51" fmla="*/ 4971133 w 12192000"/>
              <a:gd name="connsiteY51" fmla="*/ 1193559 h 1203824"/>
              <a:gd name="connsiteX52" fmla="*/ 4869416 w 12192000"/>
              <a:gd name="connsiteY52" fmla="*/ 1200519 h 1203824"/>
              <a:gd name="connsiteX53" fmla="*/ 4753274 w 12192000"/>
              <a:gd name="connsiteY53" fmla="*/ 1200850 h 1203824"/>
              <a:gd name="connsiteX54" fmla="*/ 4611883 w 12192000"/>
              <a:gd name="connsiteY54" fmla="*/ 1192701 h 1203824"/>
              <a:gd name="connsiteX55" fmla="*/ 4376825 w 12192000"/>
              <a:gd name="connsiteY55" fmla="*/ 1184131 h 1203824"/>
              <a:gd name="connsiteX56" fmla="*/ 4285471 w 12192000"/>
              <a:gd name="connsiteY56" fmla="*/ 1187158 h 1203824"/>
              <a:gd name="connsiteX57" fmla="*/ 3866543 w 12192000"/>
              <a:gd name="connsiteY57" fmla="*/ 1181596 h 1203824"/>
              <a:gd name="connsiteX58" fmla="*/ 3651342 w 12192000"/>
              <a:gd name="connsiteY58" fmla="*/ 1174348 h 1203824"/>
              <a:gd name="connsiteX59" fmla="*/ 3518453 w 12192000"/>
              <a:gd name="connsiteY59" fmla="*/ 1177258 h 1203824"/>
              <a:gd name="connsiteX60" fmla="*/ 3400818 w 12192000"/>
              <a:gd name="connsiteY60" fmla="*/ 1169685 h 1203824"/>
              <a:gd name="connsiteX61" fmla="*/ 3037154 w 12192000"/>
              <a:gd name="connsiteY61" fmla="*/ 1153217 h 1203824"/>
              <a:gd name="connsiteX62" fmla="*/ 2866260 w 12192000"/>
              <a:gd name="connsiteY62" fmla="*/ 1132283 h 1203824"/>
              <a:gd name="connsiteX63" fmla="*/ 2582173 w 12192000"/>
              <a:gd name="connsiteY63" fmla="*/ 1088979 h 1203824"/>
              <a:gd name="connsiteX64" fmla="*/ 2395406 w 12192000"/>
              <a:gd name="connsiteY64" fmla="*/ 1035945 h 1203824"/>
              <a:gd name="connsiteX65" fmla="*/ 2294751 w 12192000"/>
              <a:gd name="connsiteY65" fmla="*/ 1014618 h 1203824"/>
              <a:gd name="connsiteX66" fmla="*/ 2122944 w 12192000"/>
              <a:gd name="connsiteY66" fmla="*/ 984751 h 1203824"/>
              <a:gd name="connsiteX67" fmla="*/ 1905504 w 12192000"/>
              <a:gd name="connsiteY67" fmla="*/ 941380 h 1203824"/>
              <a:gd name="connsiteX68" fmla="*/ 1671045 w 12192000"/>
              <a:gd name="connsiteY68" fmla="*/ 924228 h 1203824"/>
              <a:gd name="connsiteX69" fmla="*/ 1543856 w 12192000"/>
              <a:gd name="connsiteY69" fmla="*/ 898190 h 1203824"/>
              <a:gd name="connsiteX70" fmla="*/ 1419784 w 12192000"/>
              <a:gd name="connsiteY70" fmla="*/ 868500 h 1203824"/>
              <a:gd name="connsiteX71" fmla="*/ 1355116 w 12192000"/>
              <a:gd name="connsiteY71" fmla="*/ 849214 h 1203824"/>
              <a:gd name="connsiteX72" fmla="*/ 1223713 w 12192000"/>
              <a:gd name="connsiteY72" fmla="*/ 821702 h 1203824"/>
              <a:gd name="connsiteX73" fmla="*/ 1094193 w 12192000"/>
              <a:gd name="connsiteY73" fmla="*/ 804872 h 1203824"/>
              <a:gd name="connsiteX74" fmla="*/ 1001115 w 12192000"/>
              <a:gd name="connsiteY74" fmla="*/ 783030 h 1203824"/>
              <a:gd name="connsiteX75" fmla="*/ 879548 w 12192000"/>
              <a:gd name="connsiteY75" fmla="*/ 747884 h 1203824"/>
              <a:gd name="connsiteX76" fmla="*/ 711163 w 12192000"/>
              <a:gd name="connsiteY76" fmla="*/ 719039 h 1203824"/>
              <a:gd name="connsiteX77" fmla="*/ 557941 w 12192000"/>
              <a:gd name="connsiteY77" fmla="*/ 707101 h 1203824"/>
              <a:gd name="connsiteX78" fmla="*/ 480347 w 12192000"/>
              <a:gd name="connsiteY78" fmla="*/ 668702 h 1203824"/>
              <a:gd name="connsiteX79" fmla="*/ 296224 w 12192000"/>
              <a:gd name="connsiteY79" fmla="*/ 603583 h 1203824"/>
              <a:gd name="connsiteX80" fmla="*/ 72689 w 12192000"/>
              <a:gd name="connsiteY80" fmla="*/ 560892 h 1203824"/>
              <a:gd name="connsiteX81" fmla="*/ 0 w 12192000"/>
              <a:gd name="connsiteY81" fmla="*/ 543486 h 1203824"/>
              <a:gd name="connsiteX82" fmla="*/ 0 w 12192000"/>
              <a:gd name="connsiteY82" fmla="*/ 384357 h 1203824"/>
              <a:gd name="connsiteX83" fmla="*/ 51784 w 12192000"/>
              <a:gd name="connsiteY83" fmla="*/ 393937 h 1203824"/>
              <a:gd name="connsiteX84" fmla="*/ 205561 w 12192000"/>
              <a:gd name="connsiteY84" fmla="*/ 414859 h 1203824"/>
              <a:gd name="connsiteX85" fmla="*/ 354391 w 12192000"/>
              <a:gd name="connsiteY85" fmla="*/ 426667 h 1203824"/>
              <a:gd name="connsiteX86" fmla="*/ 448281 w 12192000"/>
              <a:gd name="connsiteY86" fmla="*/ 436308 h 1203824"/>
              <a:gd name="connsiteX87" fmla="*/ 611518 w 12192000"/>
              <a:gd name="connsiteY87" fmla="*/ 434166 h 1203824"/>
              <a:gd name="connsiteX88" fmla="*/ 746076 w 12192000"/>
              <a:gd name="connsiteY88" fmla="*/ 422520 h 1203824"/>
              <a:gd name="connsiteX89" fmla="*/ 902724 w 12192000"/>
              <a:gd name="connsiteY89" fmla="*/ 409989 h 1203824"/>
              <a:gd name="connsiteX90" fmla="*/ 1113854 w 12192000"/>
              <a:gd name="connsiteY90" fmla="*/ 414230 h 1203824"/>
              <a:gd name="connsiteX91" fmla="*/ 1333449 w 12192000"/>
              <a:gd name="connsiteY91" fmla="*/ 459938 h 1203824"/>
              <a:gd name="connsiteX92" fmla="*/ 1408608 w 12192000"/>
              <a:gd name="connsiteY92" fmla="*/ 458278 h 1203824"/>
              <a:gd name="connsiteX93" fmla="*/ 1630191 w 12192000"/>
              <a:gd name="connsiteY93" fmla="*/ 403061 h 1203824"/>
              <a:gd name="connsiteX94" fmla="*/ 1956289 w 12192000"/>
              <a:gd name="connsiteY94" fmla="*/ 332366 h 1203824"/>
              <a:gd name="connsiteX95" fmla="*/ 2042814 w 12192000"/>
              <a:gd name="connsiteY95" fmla="*/ 344002 h 1203824"/>
              <a:gd name="connsiteX96" fmla="*/ 2183420 w 12192000"/>
              <a:gd name="connsiteY96" fmla="*/ 369635 h 1203824"/>
              <a:gd name="connsiteX97" fmla="*/ 2269566 w 12192000"/>
              <a:gd name="connsiteY97" fmla="*/ 439859 h 1203824"/>
              <a:gd name="connsiteX98" fmla="*/ 2331129 w 12192000"/>
              <a:gd name="connsiteY98" fmla="*/ 524163 h 1203824"/>
              <a:gd name="connsiteX99" fmla="*/ 2385112 w 12192000"/>
              <a:gd name="connsiteY99" fmla="*/ 555357 h 1203824"/>
              <a:gd name="connsiteX100" fmla="*/ 2444033 w 12192000"/>
              <a:gd name="connsiteY100" fmla="*/ 572629 h 1203824"/>
              <a:gd name="connsiteX101" fmla="*/ 2525979 w 12192000"/>
              <a:gd name="connsiteY101" fmla="*/ 603233 h 1203824"/>
              <a:gd name="connsiteX102" fmla="*/ 2603911 w 12192000"/>
              <a:gd name="connsiteY102" fmla="*/ 684825 h 1203824"/>
              <a:gd name="connsiteX103" fmla="*/ 2678828 w 12192000"/>
              <a:gd name="connsiteY103" fmla="*/ 706990 h 1203824"/>
              <a:gd name="connsiteX104" fmla="*/ 2738094 w 12192000"/>
              <a:gd name="connsiteY104" fmla="*/ 711376 h 1203824"/>
              <a:gd name="connsiteX105" fmla="*/ 2983806 w 12192000"/>
              <a:gd name="connsiteY105" fmla="*/ 728243 h 1203824"/>
              <a:gd name="connsiteX106" fmla="*/ 3013997 w 12192000"/>
              <a:gd name="connsiteY106" fmla="*/ 725446 h 1203824"/>
              <a:gd name="connsiteX107" fmla="*/ 3364419 w 12192000"/>
              <a:gd name="connsiteY107" fmla="*/ 720577 h 1203824"/>
              <a:gd name="connsiteX108" fmla="*/ 3460521 w 12192000"/>
              <a:gd name="connsiteY108" fmla="*/ 717628 h 1203824"/>
              <a:gd name="connsiteX109" fmla="*/ 3710982 w 12192000"/>
              <a:gd name="connsiteY109" fmla="*/ 714182 h 1203824"/>
              <a:gd name="connsiteX110" fmla="*/ 3850961 w 12192000"/>
              <a:gd name="connsiteY110" fmla="*/ 778802 h 1203824"/>
              <a:gd name="connsiteX111" fmla="*/ 3946286 w 12192000"/>
              <a:gd name="connsiteY111" fmla="*/ 816372 h 1203824"/>
              <a:gd name="connsiteX112" fmla="*/ 4065132 w 12192000"/>
              <a:gd name="connsiteY112" fmla="*/ 832459 h 1203824"/>
              <a:gd name="connsiteX113" fmla="*/ 4132173 w 12192000"/>
              <a:gd name="connsiteY113" fmla="*/ 835167 h 1203824"/>
              <a:gd name="connsiteX114" fmla="*/ 4305858 w 12192000"/>
              <a:gd name="connsiteY114" fmla="*/ 804156 h 1203824"/>
              <a:gd name="connsiteX115" fmla="*/ 4382131 w 12192000"/>
              <a:gd name="connsiteY115" fmla="*/ 769481 h 1203824"/>
              <a:gd name="connsiteX116" fmla="*/ 4453289 w 12192000"/>
              <a:gd name="connsiteY116" fmla="*/ 752531 h 1203824"/>
              <a:gd name="connsiteX117" fmla="*/ 4657971 w 12192000"/>
              <a:gd name="connsiteY117" fmla="*/ 795835 h 1203824"/>
              <a:gd name="connsiteX118" fmla="*/ 4682399 w 12192000"/>
              <a:gd name="connsiteY118" fmla="*/ 813876 h 1203824"/>
              <a:gd name="connsiteX119" fmla="*/ 4771814 w 12192000"/>
              <a:gd name="connsiteY119" fmla="*/ 907046 h 1203824"/>
              <a:gd name="connsiteX120" fmla="*/ 4827520 w 12192000"/>
              <a:gd name="connsiteY120" fmla="*/ 929876 h 1203824"/>
              <a:gd name="connsiteX121" fmla="*/ 4849942 w 12192000"/>
              <a:gd name="connsiteY121" fmla="*/ 933851 h 1203824"/>
              <a:gd name="connsiteX122" fmla="*/ 5009626 w 12192000"/>
              <a:gd name="connsiteY122" fmla="*/ 957896 h 1203824"/>
              <a:gd name="connsiteX123" fmla="*/ 5158711 w 12192000"/>
              <a:gd name="connsiteY123" fmla="*/ 963814 h 1203824"/>
              <a:gd name="connsiteX124" fmla="*/ 5376427 w 12192000"/>
              <a:gd name="connsiteY124" fmla="*/ 963151 h 1203824"/>
              <a:gd name="connsiteX125" fmla="*/ 5475787 w 12192000"/>
              <a:gd name="connsiteY125" fmla="*/ 980508 h 1203824"/>
              <a:gd name="connsiteX126" fmla="*/ 5653401 w 12192000"/>
              <a:gd name="connsiteY126" fmla="*/ 987268 h 1203824"/>
              <a:gd name="connsiteX127" fmla="*/ 5726340 w 12192000"/>
              <a:gd name="connsiteY127" fmla="*/ 985357 h 1203824"/>
              <a:gd name="connsiteX128" fmla="*/ 5790563 w 12192000"/>
              <a:gd name="connsiteY128" fmla="*/ 991300 h 1203824"/>
              <a:gd name="connsiteX129" fmla="*/ 5860260 w 12192000"/>
              <a:gd name="connsiteY129" fmla="*/ 1004958 h 1203824"/>
              <a:gd name="connsiteX130" fmla="*/ 6042101 w 12192000"/>
              <a:gd name="connsiteY130" fmla="*/ 1036226 h 1203824"/>
              <a:gd name="connsiteX131" fmla="*/ 6301998 w 12192000"/>
              <a:gd name="connsiteY131" fmla="*/ 989138 h 1203824"/>
              <a:gd name="connsiteX132" fmla="*/ 6452025 w 12192000"/>
              <a:gd name="connsiteY132" fmla="*/ 968489 h 1203824"/>
              <a:gd name="connsiteX133" fmla="*/ 6589205 w 12192000"/>
              <a:gd name="connsiteY133" fmla="*/ 939474 h 1203824"/>
              <a:gd name="connsiteX134" fmla="*/ 6631069 w 12192000"/>
              <a:gd name="connsiteY134" fmla="*/ 911222 h 1203824"/>
              <a:gd name="connsiteX135" fmla="*/ 6828274 w 12192000"/>
              <a:gd name="connsiteY135" fmla="*/ 942941 h 1203824"/>
              <a:gd name="connsiteX136" fmla="*/ 6900803 w 12192000"/>
              <a:gd name="connsiteY136" fmla="*/ 984140 h 1203824"/>
              <a:gd name="connsiteX137" fmla="*/ 7034668 w 12192000"/>
              <a:gd name="connsiteY137" fmla="*/ 1018665 h 1203824"/>
              <a:gd name="connsiteX138" fmla="*/ 7281067 w 12192000"/>
              <a:gd name="connsiteY138" fmla="*/ 966327 h 1203824"/>
              <a:gd name="connsiteX139" fmla="*/ 7412780 w 12192000"/>
              <a:gd name="connsiteY139" fmla="*/ 909206 h 1203824"/>
              <a:gd name="connsiteX140" fmla="*/ 7500327 w 12192000"/>
              <a:gd name="connsiteY140" fmla="*/ 894826 h 1203824"/>
              <a:gd name="connsiteX141" fmla="*/ 7662324 w 12192000"/>
              <a:gd name="connsiteY141" fmla="*/ 927415 h 1203824"/>
              <a:gd name="connsiteX142" fmla="*/ 7725334 w 12192000"/>
              <a:gd name="connsiteY142" fmla="*/ 924844 h 1203824"/>
              <a:gd name="connsiteX143" fmla="*/ 7833279 w 12192000"/>
              <a:gd name="connsiteY143" fmla="*/ 913031 h 1203824"/>
              <a:gd name="connsiteX144" fmla="*/ 7928605 w 12192000"/>
              <a:gd name="connsiteY144" fmla="*/ 881683 h 1203824"/>
              <a:gd name="connsiteX145" fmla="*/ 8146597 w 12192000"/>
              <a:gd name="connsiteY145" fmla="*/ 762968 h 1203824"/>
              <a:gd name="connsiteX146" fmla="*/ 8183577 w 12192000"/>
              <a:gd name="connsiteY146" fmla="*/ 749005 h 1203824"/>
              <a:gd name="connsiteX147" fmla="*/ 8250224 w 12192000"/>
              <a:gd name="connsiteY147" fmla="*/ 733642 h 1203824"/>
              <a:gd name="connsiteX148" fmla="*/ 8505929 w 12192000"/>
              <a:gd name="connsiteY148" fmla="*/ 626542 h 1203824"/>
              <a:gd name="connsiteX149" fmla="*/ 8564194 w 12192000"/>
              <a:gd name="connsiteY149" fmla="*/ 618796 h 1203824"/>
              <a:gd name="connsiteX150" fmla="*/ 8660705 w 12192000"/>
              <a:gd name="connsiteY150" fmla="*/ 611069 h 1203824"/>
              <a:gd name="connsiteX151" fmla="*/ 8762255 w 12192000"/>
              <a:gd name="connsiteY151" fmla="*/ 585060 h 1203824"/>
              <a:gd name="connsiteX152" fmla="*/ 8836439 w 12192000"/>
              <a:gd name="connsiteY152" fmla="*/ 566358 h 1203824"/>
              <a:gd name="connsiteX153" fmla="*/ 9050728 w 12192000"/>
              <a:gd name="connsiteY153" fmla="*/ 559575 h 1203824"/>
              <a:gd name="connsiteX154" fmla="*/ 9229627 w 12192000"/>
              <a:gd name="connsiteY154" fmla="*/ 557464 h 1203824"/>
              <a:gd name="connsiteX155" fmla="*/ 9253451 w 12192000"/>
              <a:gd name="connsiteY155" fmla="*/ 550855 h 1203824"/>
              <a:gd name="connsiteX156" fmla="*/ 9484214 w 12192000"/>
              <a:gd name="connsiteY156" fmla="*/ 498671 h 1203824"/>
              <a:gd name="connsiteX157" fmla="*/ 9582633 w 12192000"/>
              <a:gd name="connsiteY157" fmla="*/ 458384 h 1203824"/>
              <a:gd name="connsiteX158" fmla="*/ 9719670 w 12192000"/>
              <a:gd name="connsiteY158" fmla="*/ 415607 h 1203824"/>
              <a:gd name="connsiteX159" fmla="*/ 9871784 w 12192000"/>
              <a:gd name="connsiteY159" fmla="*/ 366147 h 1203824"/>
              <a:gd name="connsiteX160" fmla="*/ 9984494 w 12192000"/>
              <a:gd name="connsiteY160" fmla="*/ 336660 h 1203824"/>
              <a:gd name="connsiteX161" fmla="*/ 10154708 w 12192000"/>
              <a:gd name="connsiteY161" fmla="*/ 322193 h 1203824"/>
              <a:gd name="connsiteX162" fmla="*/ 10190446 w 12192000"/>
              <a:gd name="connsiteY162" fmla="*/ 325025 h 1203824"/>
              <a:gd name="connsiteX163" fmla="*/ 10530736 w 12192000"/>
              <a:gd name="connsiteY163" fmla="*/ 335953 h 1203824"/>
              <a:gd name="connsiteX164" fmla="*/ 10752157 w 12192000"/>
              <a:gd name="connsiteY164" fmla="*/ 305117 h 1203824"/>
              <a:gd name="connsiteX165" fmla="*/ 10824452 w 12192000"/>
              <a:gd name="connsiteY165" fmla="*/ 285927 h 1203824"/>
              <a:gd name="connsiteX166" fmla="*/ 10953152 w 12192000"/>
              <a:gd name="connsiteY166" fmla="*/ 228102 h 1203824"/>
              <a:gd name="connsiteX167" fmla="*/ 11011614 w 12192000"/>
              <a:gd name="connsiteY167" fmla="*/ 214096 h 1203824"/>
              <a:gd name="connsiteX168" fmla="*/ 11116031 w 12192000"/>
              <a:gd name="connsiteY168" fmla="*/ 195421 h 1203824"/>
              <a:gd name="connsiteX169" fmla="*/ 11344303 w 12192000"/>
              <a:gd name="connsiteY169" fmla="*/ 166629 h 1203824"/>
              <a:gd name="connsiteX170" fmla="*/ 11639050 w 12192000"/>
              <a:gd name="connsiteY170" fmla="*/ 108526 h 1203824"/>
              <a:gd name="connsiteX171" fmla="*/ 11757532 w 12192000"/>
              <a:gd name="connsiteY171" fmla="*/ 96530 h 1203824"/>
              <a:gd name="connsiteX172" fmla="*/ 11885799 w 12192000"/>
              <a:gd name="connsiteY172" fmla="*/ 86728 h 1203824"/>
              <a:gd name="connsiteX173" fmla="*/ 11922874 w 12192000"/>
              <a:gd name="connsiteY173" fmla="*/ 81060 h 1203824"/>
              <a:gd name="connsiteX174" fmla="*/ 12115331 w 12192000"/>
              <a:gd name="connsiteY174" fmla="*/ 33587 h 1203824"/>
              <a:gd name="connsiteX175" fmla="*/ 12158080 w 12192000"/>
              <a:gd name="connsiteY175" fmla="*/ 14081 h 120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1203824">
                <a:moveTo>
                  <a:pt x="12192000" y="0"/>
                </a:moveTo>
                <a:lnTo>
                  <a:pt x="12192000" y="463429"/>
                </a:lnTo>
                <a:lnTo>
                  <a:pt x="12190876" y="463512"/>
                </a:lnTo>
                <a:cubicBezTo>
                  <a:pt x="12153133" y="467010"/>
                  <a:pt x="12115042" y="473200"/>
                  <a:pt x="12077245" y="476327"/>
                </a:cubicBezTo>
                <a:cubicBezTo>
                  <a:pt x="12046307" y="479040"/>
                  <a:pt x="12015359" y="479114"/>
                  <a:pt x="11984517" y="479927"/>
                </a:cubicBezTo>
                <a:cubicBezTo>
                  <a:pt x="11973265" y="480210"/>
                  <a:pt x="11961485" y="476792"/>
                  <a:pt x="11951600" y="478957"/>
                </a:cubicBezTo>
                <a:cubicBezTo>
                  <a:pt x="11853497" y="501074"/>
                  <a:pt x="11777036" y="475730"/>
                  <a:pt x="11690904" y="471970"/>
                </a:cubicBezTo>
                <a:cubicBezTo>
                  <a:pt x="11600358" y="467893"/>
                  <a:pt x="11511400" y="454530"/>
                  <a:pt x="11413965" y="476172"/>
                </a:cubicBezTo>
                <a:cubicBezTo>
                  <a:pt x="11355010" y="489304"/>
                  <a:pt x="11299073" y="508237"/>
                  <a:pt x="11240739" y="523169"/>
                </a:cubicBezTo>
                <a:cubicBezTo>
                  <a:pt x="11219994" y="528395"/>
                  <a:pt x="11196384" y="531385"/>
                  <a:pt x="11175005" y="532169"/>
                </a:cubicBezTo>
                <a:cubicBezTo>
                  <a:pt x="11071819" y="536506"/>
                  <a:pt x="10971303" y="549336"/>
                  <a:pt x="10873726" y="580253"/>
                </a:cubicBezTo>
                <a:cubicBezTo>
                  <a:pt x="10856992" y="585473"/>
                  <a:pt x="10839156" y="590660"/>
                  <a:pt x="10821306" y="593207"/>
                </a:cubicBezTo>
                <a:cubicBezTo>
                  <a:pt x="10723500" y="607162"/>
                  <a:pt x="10626924" y="616976"/>
                  <a:pt x="10530811" y="612184"/>
                </a:cubicBezTo>
                <a:cubicBezTo>
                  <a:pt x="10498527" y="610559"/>
                  <a:pt x="10460885" y="619895"/>
                  <a:pt x="10426049" y="623354"/>
                </a:cubicBezTo>
                <a:cubicBezTo>
                  <a:pt x="10393740" y="626644"/>
                  <a:pt x="10360820" y="630774"/>
                  <a:pt x="10329156" y="630948"/>
                </a:cubicBezTo>
                <a:cubicBezTo>
                  <a:pt x="10282924" y="631125"/>
                  <a:pt x="10240698" y="636395"/>
                  <a:pt x="10194727" y="648617"/>
                </a:cubicBezTo>
                <a:cubicBezTo>
                  <a:pt x="10150847" y="660165"/>
                  <a:pt x="10102287" y="664450"/>
                  <a:pt x="10055906" y="671256"/>
                </a:cubicBezTo>
                <a:cubicBezTo>
                  <a:pt x="10004174" y="678826"/>
                  <a:pt x="9952442" y="686395"/>
                  <a:pt x="9900551" y="692855"/>
                </a:cubicBezTo>
                <a:cubicBezTo>
                  <a:pt x="9879793" y="695439"/>
                  <a:pt x="9855180" y="691398"/>
                  <a:pt x="9838464" y="696804"/>
                </a:cubicBezTo>
                <a:cubicBezTo>
                  <a:pt x="9784563" y="714690"/>
                  <a:pt x="9727517" y="710557"/>
                  <a:pt x="9672957" y="723816"/>
                </a:cubicBezTo>
                <a:cubicBezTo>
                  <a:pt x="9646220" y="730464"/>
                  <a:pt x="9614440" y="727257"/>
                  <a:pt x="9585066" y="730692"/>
                </a:cubicBezTo>
                <a:cubicBezTo>
                  <a:pt x="9537047" y="736221"/>
                  <a:pt x="9489294" y="743601"/>
                  <a:pt x="9441407" y="750055"/>
                </a:cubicBezTo>
                <a:cubicBezTo>
                  <a:pt x="9425674" y="752111"/>
                  <a:pt x="9410218" y="753561"/>
                  <a:pt x="9394459" y="755431"/>
                </a:cubicBezTo>
                <a:cubicBezTo>
                  <a:pt x="9380484" y="757048"/>
                  <a:pt x="9365611" y="757472"/>
                  <a:pt x="9352590" y="760650"/>
                </a:cubicBezTo>
                <a:cubicBezTo>
                  <a:pt x="9305415" y="772102"/>
                  <a:pt x="9259379" y="786411"/>
                  <a:pt x="9211614" y="796248"/>
                </a:cubicBezTo>
                <a:cubicBezTo>
                  <a:pt x="9170220" y="804796"/>
                  <a:pt x="9126523" y="807444"/>
                  <a:pt x="9084667" y="815303"/>
                </a:cubicBezTo>
                <a:cubicBezTo>
                  <a:pt x="9010868" y="829042"/>
                  <a:pt x="8937412" y="845188"/>
                  <a:pt x="8863666" y="859298"/>
                </a:cubicBezTo>
                <a:cubicBezTo>
                  <a:pt x="8847706" y="862330"/>
                  <a:pt x="8830271" y="860096"/>
                  <a:pt x="8813796" y="862070"/>
                </a:cubicBezTo>
                <a:cubicBezTo>
                  <a:pt x="8762262" y="868479"/>
                  <a:pt x="8710833" y="875626"/>
                  <a:pt x="8659351" y="882406"/>
                </a:cubicBezTo>
                <a:cubicBezTo>
                  <a:pt x="8630055" y="886396"/>
                  <a:pt x="8600505" y="891179"/>
                  <a:pt x="8571352" y="893639"/>
                </a:cubicBezTo>
                <a:cubicBezTo>
                  <a:pt x="8532843" y="896868"/>
                  <a:pt x="8497743" y="898476"/>
                  <a:pt x="8464106" y="918004"/>
                </a:cubicBezTo>
                <a:cubicBezTo>
                  <a:pt x="8412327" y="948238"/>
                  <a:pt x="8341122" y="949523"/>
                  <a:pt x="8278324" y="963769"/>
                </a:cubicBezTo>
                <a:cubicBezTo>
                  <a:pt x="8262086" y="967408"/>
                  <a:pt x="8245335" y="969987"/>
                  <a:pt x="8229128" y="973810"/>
                </a:cubicBezTo>
                <a:cubicBezTo>
                  <a:pt x="8199180" y="980915"/>
                  <a:pt x="8169646" y="988338"/>
                  <a:pt x="8139751" y="995815"/>
                </a:cubicBezTo>
                <a:cubicBezTo>
                  <a:pt x="8134478" y="997132"/>
                  <a:pt x="8128438" y="998185"/>
                  <a:pt x="8123571" y="999822"/>
                </a:cubicBezTo>
                <a:cubicBezTo>
                  <a:pt x="8078628" y="1014164"/>
                  <a:pt x="8034565" y="1029514"/>
                  <a:pt x="7988699" y="1042479"/>
                </a:cubicBezTo>
                <a:cubicBezTo>
                  <a:pt x="7966302" y="1048884"/>
                  <a:pt x="7941011" y="1052871"/>
                  <a:pt x="7917214" y="1054565"/>
                </a:cubicBezTo>
                <a:cubicBezTo>
                  <a:pt x="7847636" y="1059584"/>
                  <a:pt x="7779165" y="1067276"/>
                  <a:pt x="7710915" y="1084190"/>
                </a:cubicBezTo>
                <a:cubicBezTo>
                  <a:pt x="7683826" y="1090885"/>
                  <a:pt x="7652466" y="1090640"/>
                  <a:pt x="7622959" y="1093150"/>
                </a:cubicBezTo>
                <a:cubicBezTo>
                  <a:pt x="7552361" y="1098691"/>
                  <a:pt x="7481710" y="1103861"/>
                  <a:pt x="7410782" y="1109640"/>
                </a:cubicBezTo>
                <a:cubicBezTo>
                  <a:pt x="7366505" y="1113312"/>
                  <a:pt x="7322030" y="1118147"/>
                  <a:pt x="7277754" y="1121822"/>
                </a:cubicBezTo>
                <a:cubicBezTo>
                  <a:pt x="7226619" y="1125906"/>
                  <a:pt x="7175601" y="1128277"/>
                  <a:pt x="7124540" y="1132918"/>
                </a:cubicBezTo>
                <a:cubicBezTo>
                  <a:pt x="7066293" y="1138207"/>
                  <a:pt x="7008028" y="1145955"/>
                  <a:pt x="6949752" y="1151058"/>
                </a:cubicBezTo>
                <a:cubicBezTo>
                  <a:pt x="6843217" y="1160027"/>
                  <a:pt x="6736882" y="1167834"/>
                  <a:pt x="6630249" y="1176063"/>
                </a:cubicBezTo>
                <a:cubicBezTo>
                  <a:pt x="6526849" y="1184018"/>
                  <a:pt x="6423556" y="1192713"/>
                  <a:pt x="6320634" y="1198901"/>
                </a:cubicBezTo>
                <a:cubicBezTo>
                  <a:pt x="6277297" y="1201496"/>
                  <a:pt x="6235232" y="1197679"/>
                  <a:pt x="6192343" y="1198323"/>
                </a:cubicBezTo>
                <a:cubicBezTo>
                  <a:pt x="6117131" y="1199612"/>
                  <a:pt x="6041418" y="1202485"/>
                  <a:pt x="5966562" y="1203723"/>
                </a:cubicBezTo>
                <a:cubicBezTo>
                  <a:pt x="5933144" y="1204338"/>
                  <a:pt x="5900754" y="1201974"/>
                  <a:pt x="5867227" y="1201847"/>
                </a:cubicBezTo>
                <a:cubicBezTo>
                  <a:pt x="5788180" y="1201796"/>
                  <a:pt x="5708354" y="1203933"/>
                  <a:pt x="5630172" y="1202248"/>
                </a:cubicBezTo>
                <a:cubicBezTo>
                  <a:pt x="5535908" y="1200213"/>
                  <a:pt x="5442984" y="1194779"/>
                  <a:pt x="5348949" y="1191768"/>
                </a:cubicBezTo>
                <a:cubicBezTo>
                  <a:pt x="5313810" y="1190551"/>
                  <a:pt x="5277251" y="1192179"/>
                  <a:pt x="5241228" y="1192408"/>
                </a:cubicBezTo>
                <a:cubicBezTo>
                  <a:pt x="5151316" y="1192775"/>
                  <a:pt x="5061657" y="1192349"/>
                  <a:pt x="4971133" y="1193559"/>
                </a:cubicBezTo>
                <a:cubicBezTo>
                  <a:pt x="4937685" y="1193988"/>
                  <a:pt x="4903114" y="1199299"/>
                  <a:pt x="4869416" y="1200519"/>
                </a:cubicBezTo>
                <a:cubicBezTo>
                  <a:pt x="4830283" y="1201947"/>
                  <a:pt x="4791348" y="1202215"/>
                  <a:pt x="4753274" y="1200850"/>
                </a:cubicBezTo>
                <a:cubicBezTo>
                  <a:pt x="4705682" y="1199144"/>
                  <a:pt x="4659172" y="1194829"/>
                  <a:pt x="4611883" y="1192701"/>
                </a:cubicBezTo>
                <a:cubicBezTo>
                  <a:pt x="4533819" y="1189298"/>
                  <a:pt x="4455420" y="1186135"/>
                  <a:pt x="4376825" y="1184131"/>
                </a:cubicBezTo>
                <a:cubicBezTo>
                  <a:pt x="4347226" y="1183446"/>
                  <a:pt x="4315374" y="1187423"/>
                  <a:pt x="4285471" y="1187158"/>
                </a:cubicBezTo>
                <a:cubicBezTo>
                  <a:pt x="4145774" y="1185753"/>
                  <a:pt x="4006046" y="1184162"/>
                  <a:pt x="3866543" y="1181596"/>
                </a:cubicBezTo>
                <a:cubicBezTo>
                  <a:pt x="3794230" y="1180207"/>
                  <a:pt x="3723633" y="1175551"/>
                  <a:pt x="3651342" y="1174348"/>
                </a:cubicBezTo>
                <a:cubicBezTo>
                  <a:pt x="3607885" y="1173562"/>
                  <a:pt x="3561907" y="1178044"/>
                  <a:pt x="3518453" y="1177258"/>
                </a:cubicBezTo>
                <a:cubicBezTo>
                  <a:pt x="3478287" y="1176568"/>
                  <a:pt x="3440399" y="1171400"/>
                  <a:pt x="3400818" y="1169685"/>
                </a:cubicBezTo>
                <a:cubicBezTo>
                  <a:pt x="3279824" y="1164099"/>
                  <a:pt x="3157310" y="1160621"/>
                  <a:pt x="3037154" y="1153217"/>
                </a:cubicBezTo>
                <a:cubicBezTo>
                  <a:pt x="2978373" y="1149708"/>
                  <a:pt x="2922429" y="1140508"/>
                  <a:pt x="2866260" y="1132283"/>
                </a:cubicBezTo>
                <a:cubicBezTo>
                  <a:pt x="2771049" y="1118489"/>
                  <a:pt x="2677107" y="1103380"/>
                  <a:pt x="2582173" y="1088979"/>
                </a:cubicBezTo>
                <a:cubicBezTo>
                  <a:pt x="2511090" y="1078352"/>
                  <a:pt x="2447356" y="1063086"/>
                  <a:pt x="2395406" y="1035945"/>
                </a:cubicBezTo>
                <a:cubicBezTo>
                  <a:pt x="2371411" y="1023508"/>
                  <a:pt x="2331675" y="1015582"/>
                  <a:pt x="2294751" y="1014618"/>
                </a:cubicBezTo>
                <a:cubicBezTo>
                  <a:pt x="2228580" y="1012920"/>
                  <a:pt x="2177384" y="998698"/>
                  <a:pt x="2122944" y="984751"/>
                </a:cubicBezTo>
                <a:cubicBezTo>
                  <a:pt x="2054121" y="967003"/>
                  <a:pt x="1981585" y="951294"/>
                  <a:pt x="1905504" y="941380"/>
                </a:cubicBezTo>
                <a:cubicBezTo>
                  <a:pt x="1830544" y="931682"/>
                  <a:pt x="1747929" y="932141"/>
                  <a:pt x="1671045" y="924228"/>
                </a:cubicBezTo>
                <a:cubicBezTo>
                  <a:pt x="1625936" y="919523"/>
                  <a:pt x="1585613" y="907528"/>
                  <a:pt x="1543856" y="898190"/>
                </a:cubicBezTo>
                <a:cubicBezTo>
                  <a:pt x="1502093" y="888855"/>
                  <a:pt x="1460606" y="878913"/>
                  <a:pt x="1419784" y="868500"/>
                </a:cubicBezTo>
                <a:cubicBezTo>
                  <a:pt x="1397486" y="862806"/>
                  <a:pt x="1378078" y="854435"/>
                  <a:pt x="1355116" y="849214"/>
                </a:cubicBezTo>
                <a:cubicBezTo>
                  <a:pt x="1311848" y="839527"/>
                  <a:pt x="1265353" y="832754"/>
                  <a:pt x="1223713" y="821702"/>
                </a:cubicBezTo>
                <a:cubicBezTo>
                  <a:pt x="1183577" y="811001"/>
                  <a:pt x="1138864" y="809072"/>
                  <a:pt x="1094193" y="804872"/>
                </a:cubicBezTo>
                <a:cubicBezTo>
                  <a:pt x="1060244" y="801784"/>
                  <a:pt x="1034230" y="787936"/>
                  <a:pt x="1001115" y="783030"/>
                </a:cubicBezTo>
                <a:cubicBezTo>
                  <a:pt x="953853" y="775990"/>
                  <a:pt x="916853" y="764276"/>
                  <a:pt x="879548" y="747884"/>
                </a:cubicBezTo>
                <a:cubicBezTo>
                  <a:pt x="837586" y="729513"/>
                  <a:pt x="770061" y="725929"/>
                  <a:pt x="711163" y="719039"/>
                </a:cubicBezTo>
                <a:cubicBezTo>
                  <a:pt x="661152" y="713146"/>
                  <a:pt x="604343" y="715774"/>
                  <a:pt x="557941" y="707101"/>
                </a:cubicBezTo>
                <a:cubicBezTo>
                  <a:pt x="525381" y="700984"/>
                  <a:pt x="499355" y="684493"/>
                  <a:pt x="480347" y="668702"/>
                </a:cubicBezTo>
                <a:cubicBezTo>
                  <a:pt x="437718" y="632865"/>
                  <a:pt x="370204" y="616630"/>
                  <a:pt x="296224" y="603583"/>
                </a:cubicBezTo>
                <a:cubicBezTo>
                  <a:pt x="220741" y="590184"/>
                  <a:pt x="148480" y="573869"/>
                  <a:pt x="72689" y="560892"/>
                </a:cubicBezTo>
                <a:lnTo>
                  <a:pt x="0" y="543486"/>
                </a:lnTo>
                <a:lnTo>
                  <a:pt x="0" y="384357"/>
                </a:lnTo>
                <a:lnTo>
                  <a:pt x="51784" y="393937"/>
                </a:lnTo>
                <a:cubicBezTo>
                  <a:pt x="104770" y="397707"/>
                  <a:pt x="153378" y="409086"/>
                  <a:pt x="205561" y="414859"/>
                </a:cubicBezTo>
                <a:cubicBezTo>
                  <a:pt x="254062" y="420400"/>
                  <a:pt x="305001" y="422574"/>
                  <a:pt x="354391" y="426667"/>
                </a:cubicBezTo>
                <a:cubicBezTo>
                  <a:pt x="386450" y="429269"/>
                  <a:pt x="420771" y="429847"/>
                  <a:pt x="448281" y="436308"/>
                </a:cubicBezTo>
                <a:cubicBezTo>
                  <a:pt x="499904" y="448391"/>
                  <a:pt x="551004" y="446576"/>
                  <a:pt x="611518" y="434166"/>
                </a:cubicBezTo>
                <a:cubicBezTo>
                  <a:pt x="654695" y="425361"/>
                  <a:pt x="702395" y="422710"/>
                  <a:pt x="746076" y="422520"/>
                </a:cubicBezTo>
                <a:cubicBezTo>
                  <a:pt x="798481" y="422218"/>
                  <a:pt x="848400" y="419817"/>
                  <a:pt x="902724" y="409989"/>
                </a:cubicBezTo>
                <a:cubicBezTo>
                  <a:pt x="977291" y="396518"/>
                  <a:pt x="1048428" y="397321"/>
                  <a:pt x="1113854" y="414230"/>
                </a:cubicBezTo>
                <a:cubicBezTo>
                  <a:pt x="1184155" y="432145"/>
                  <a:pt x="1258677" y="446437"/>
                  <a:pt x="1333449" y="459938"/>
                </a:cubicBezTo>
                <a:cubicBezTo>
                  <a:pt x="1354772" y="463883"/>
                  <a:pt x="1385284" y="463304"/>
                  <a:pt x="1408608" y="458278"/>
                </a:cubicBezTo>
                <a:cubicBezTo>
                  <a:pt x="1483492" y="441930"/>
                  <a:pt x="1561495" y="427025"/>
                  <a:pt x="1630191" y="403061"/>
                </a:cubicBezTo>
                <a:cubicBezTo>
                  <a:pt x="1735315" y="366348"/>
                  <a:pt x="1840887" y="337881"/>
                  <a:pt x="1956289" y="332366"/>
                </a:cubicBezTo>
                <a:cubicBezTo>
                  <a:pt x="1986669" y="330865"/>
                  <a:pt x="2019100" y="336056"/>
                  <a:pt x="2042814" y="344002"/>
                </a:cubicBezTo>
                <a:cubicBezTo>
                  <a:pt x="2085261" y="358150"/>
                  <a:pt x="2126350" y="370413"/>
                  <a:pt x="2183420" y="369635"/>
                </a:cubicBezTo>
                <a:cubicBezTo>
                  <a:pt x="2235035" y="368879"/>
                  <a:pt x="2279659" y="405942"/>
                  <a:pt x="2269566" y="439859"/>
                </a:cubicBezTo>
                <a:cubicBezTo>
                  <a:pt x="2258267" y="478101"/>
                  <a:pt x="2277762" y="504964"/>
                  <a:pt x="2331129" y="524163"/>
                </a:cubicBezTo>
                <a:cubicBezTo>
                  <a:pt x="2352980" y="531807"/>
                  <a:pt x="2364861" y="546162"/>
                  <a:pt x="2385112" y="555357"/>
                </a:cubicBezTo>
                <a:cubicBezTo>
                  <a:pt x="2401860" y="562976"/>
                  <a:pt x="2421927" y="570875"/>
                  <a:pt x="2444033" y="572629"/>
                </a:cubicBezTo>
                <a:cubicBezTo>
                  <a:pt x="2483469" y="575878"/>
                  <a:pt x="2509763" y="584022"/>
                  <a:pt x="2525979" y="603233"/>
                </a:cubicBezTo>
                <a:cubicBezTo>
                  <a:pt x="2549282" y="631254"/>
                  <a:pt x="2578520" y="657481"/>
                  <a:pt x="2603911" y="684825"/>
                </a:cubicBezTo>
                <a:cubicBezTo>
                  <a:pt x="2618910" y="700624"/>
                  <a:pt x="2643515" y="707120"/>
                  <a:pt x="2678828" y="706990"/>
                </a:cubicBezTo>
                <a:cubicBezTo>
                  <a:pt x="2699243" y="707100"/>
                  <a:pt x="2725615" y="705603"/>
                  <a:pt x="2738094" y="711376"/>
                </a:cubicBezTo>
                <a:cubicBezTo>
                  <a:pt x="2805960" y="742855"/>
                  <a:pt x="2895980" y="733032"/>
                  <a:pt x="2983806" y="728243"/>
                </a:cubicBezTo>
                <a:cubicBezTo>
                  <a:pt x="2993929" y="727744"/>
                  <a:pt x="3004007" y="726871"/>
                  <a:pt x="3013997" y="725446"/>
                </a:cubicBezTo>
                <a:cubicBezTo>
                  <a:pt x="3136002" y="707474"/>
                  <a:pt x="3250133" y="713470"/>
                  <a:pt x="3364419" y="720577"/>
                </a:cubicBezTo>
                <a:cubicBezTo>
                  <a:pt x="3394563" y="722507"/>
                  <a:pt x="3428050" y="719807"/>
                  <a:pt x="3460521" y="717628"/>
                </a:cubicBezTo>
                <a:cubicBezTo>
                  <a:pt x="3545330" y="712137"/>
                  <a:pt x="3633314" y="698262"/>
                  <a:pt x="3710982" y="714182"/>
                </a:cubicBezTo>
                <a:cubicBezTo>
                  <a:pt x="3772122" y="726607"/>
                  <a:pt x="3825029" y="745116"/>
                  <a:pt x="3850961" y="778802"/>
                </a:cubicBezTo>
                <a:cubicBezTo>
                  <a:pt x="3868395" y="801427"/>
                  <a:pt x="3898481" y="813185"/>
                  <a:pt x="3946286" y="816372"/>
                </a:cubicBezTo>
                <a:cubicBezTo>
                  <a:pt x="3987480" y="819179"/>
                  <a:pt x="4025130" y="827781"/>
                  <a:pt x="4065132" y="832459"/>
                </a:cubicBezTo>
                <a:cubicBezTo>
                  <a:pt x="4086246" y="834922"/>
                  <a:pt x="4110400" y="838274"/>
                  <a:pt x="4132173" y="835167"/>
                </a:cubicBezTo>
                <a:cubicBezTo>
                  <a:pt x="4190358" y="826865"/>
                  <a:pt x="4249453" y="817300"/>
                  <a:pt x="4305858" y="804156"/>
                </a:cubicBezTo>
                <a:cubicBezTo>
                  <a:pt x="4334041" y="797490"/>
                  <a:pt x="4360739" y="782919"/>
                  <a:pt x="4382131" y="769481"/>
                </a:cubicBezTo>
                <a:cubicBezTo>
                  <a:pt x="4404161" y="755388"/>
                  <a:pt x="4425552" y="747047"/>
                  <a:pt x="4453289" y="752531"/>
                </a:cubicBezTo>
                <a:cubicBezTo>
                  <a:pt x="4522267" y="766292"/>
                  <a:pt x="4590589" y="780524"/>
                  <a:pt x="4657971" y="795835"/>
                </a:cubicBezTo>
                <a:cubicBezTo>
                  <a:pt x="4669645" y="798513"/>
                  <a:pt x="4675987" y="807238"/>
                  <a:pt x="4682399" y="813876"/>
                </a:cubicBezTo>
                <a:cubicBezTo>
                  <a:pt x="4712325" y="844914"/>
                  <a:pt x="4739115" y="876968"/>
                  <a:pt x="4771814" y="907046"/>
                </a:cubicBezTo>
                <a:cubicBezTo>
                  <a:pt x="4783117" y="917329"/>
                  <a:pt x="4807945" y="922850"/>
                  <a:pt x="4827520" y="929876"/>
                </a:cubicBezTo>
                <a:cubicBezTo>
                  <a:pt x="4833681" y="932206"/>
                  <a:pt x="4845543" y="931081"/>
                  <a:pt x="4849942" y="933851"/>
                </a:cubicBezTo>
                <a:cubicBezTo>
                  <a:pt x="4888949" y="959631"/>
                  <a:pt x="4951287" y="954890"/>
                  <a:pt x="5009626" y="957896"/>
                </a:cubicBezTo>
                <a:cubicBezTo>
                  <a:pt x="5059523" y="960407"/>
                  <a:pt x="5111928" y="960104"/>
                  <a:pt x="5158711" y="963814"/>
                </a:cubicBezTo>
                <a:cubicBezTo>
                  <a:pt x="5231307" y="969696"/>
                  <a:pt x="5298173" y="973751"/>
                  <a:pt x="5376427" y="963151"/>
                </a:cubicBezTo>
                <a:cubicBezTo>
                  <a:pt x="5408579" y="958754"/>
                  <a:pt x="5448461" y="970245"/>
                  <a:pt x="5475787" y="980508"/>
                </a:cubicBezTo>
                <a:cubicBezTo>
                  <a:pt x="5528518" y="1000363"/>
                  <a:pt x="5584839" y="1001958"/>
                  <a:pt x="5653401" y="987268"/>
                </a:cubicBezTo>
                <a:cubicBezTo>
                  <a:pt x="5676008" y="982341"/>
                  <a:pt x="5702558" y="984595"/>
                  <a:pt x="5726340" y="985357"/>
                </a:cubicBezTo>
                <a:cubicBezTo>
                  <a:pt x="5748643" y="985952"/>
                  <a:pt x="5770110" y="988364"/>
                  <a:pt x="5790563" y="991300"/>
                </a:cubicBezTo>
                <a:cubicBezTo>
                  <a:pt x="5815128" y="994969"/>
                  <a:pt x="5845522" y="996110"/>
                  <a:pt x="5860260" y="1004958"/>
                </a:cubicBezTo>
                <a:cubicBezTo>
                  <a:pt x="5906803" y="1032493"/>
                  <a:pt x="5977069" y="1037385"/>
                  <a:pt x="6042101" y="1036226"/>
                </a:cubicBezTo>
                <a:cubicBezTo>
                  <a:pt x="6128232" y="1034888"/>
                  <a:pt x="6222269" y="1027704"/>
                  <a:pt x="6301998" y="989138"/>
                </a:cubicBezTo>
                <a:cubicBezTo>
                  <a:pt x="6349672" y="965909"/>
                  <a:pt x="6396952" y="955198"/>
                  <a:pt x="6452025" y="968489"/>
                </a:cubicBezTo>
                <a:cubicBezTo>
                  <a:pt x="6489401" y="977695"/>
                  <a:pt x="6558002" y="960731"/>
                  <a:pt x="6589205" y="939474"/>
                </a:cubicBezTo>
                <a:cubicBezTo>
                  <a:pt x="6600499" y="931821"/>
                  <a:pt x="6612148" y="924116"/>
                  <a:pt x="6631069" y="911222"/>
                </a:cubicBezTo>
                <a:cubicBezTo>
                  <a:pt x="6674305" y="951313"/>
                  <a:pt x="6752346" y="944332"/>
                  <a:pt x="6828274" y="942941"/>
                </a:cubicBezTo>
                <a:cubicBezTo>
                  <a:pt x="6874780" y="942157"/>
                  <a:pt x="6889173" y="963896"/>
                  <a:pt x="6900803" y="984140"/>
                </a:cubicBezTo>
                <a:cubicBezTo>
                  <a:pt x="6921316" y="1020676"/>
                  <a:pt x="6959796" y="1032557"/>
                  <a:pt x="7034668" y="1018665"/>
                </a:cubicBezTo>
                <a:cubicBezTo>
                  <a:pt x="7117337" y="1003282"/>
                  <a:pt x="7199637" y="985309"/>
                  <a:pt x="7281067" y="966327"/>
                </a:cubicBezTo>
                <a:cubicBezTo>
                  <a:pt x="7332521" y="954266"/>
                  <a:pt x="7378029" y="936255"/>
                  <a:pt x="7412780" y="909206"/>
                </a:cubicBezTo>
                <a:cubicBezTo>
                  <a:pt x="7446535" y="882864"/>
                  <a:pt x="7455445" y="884046"/>
                  <a:pt x="7500327" y="894826"/>
                </a:cubicBezTo>
                <a:cubicBezTo>
                  <a:pt x="7552743" y="907363"/>
                  <a:pt x="7606735" y="918164"/>
                  <a:pt x="7662324" y="927415"/>
                </a:cubicBezTo>
                <a:cubicBezTo>
                  <a:pt x="7679867" y="930387"/>
                  <a:pt x="7704114" y="926740"/>
                  <a:pt x="7725334" y="924844"/>
                </a:cubicBezTo>
                <a:cubicBezTo>
                  <a:pt x="7761320" y="921787"/>
                  <a:pt x="7798617" y="920242"/>
                  <a:pt x="7833279" y="913031"/>
                </a:cubicBezTo>
                <a:cubicBezTo>
                  <a:pt x="7866516" y="906023"/>
                  <a:pt x="7898634" y="893700"/>
                  <a:pt x="7928605" y="881683"/>
                </a:cubicBezTo>
                <a:cubicBezTo>
                  <a:pt x="8012311" y="848025"/>
                  <a:pt x="8088138" y="810205"/>
                  <a:pt x="8146597" y="762968"/>
                </a:cubicBezTo>
                <a:cubicBezTo>
                  <a:pt x="8154091" y="756800"/>
                  <a:pt x="8170249" y="752606"/>
                  <a:pt x="8183577" y="749005"/>
                </a:cubicBezTo>
                <a:cubicBezTo>
                  <a:pt x="8205312" y="743071"/>
                  <a:pt x="8227788" y="737222"/>
                  <a:pt x="8250224" y="733642"/>
                </a:cubicBezTo>
                <a:cubicBezTo>
                  <a:pt x="8359189" y="716209"/>
                  <a:pt x="8441164" y="678078"/>
                  <a:pt x="8505929" y="626542"/>
                </a:cubicBezTo>
                <a:cubicBezTo>
                  <a:pt x="8524585" y="611796"/>
                  <a:pt x="8540107" y="608259"/>
                  <a:pt x="8564194" y="618796"/>
                </a:cubicBezTo>
                <a:cubicBezTo>
                  <a:pt x="8592162" y="631043"/>
                  <a:pt x="8628032" y="619507"/>
                  <a:pt x="8660705" y="611069"/>
                </a:cubicBezTo>
                <a:cubicBezTo>
                  <a:pt x="8694442" y="602479"/>
                  <a:pt x="8728514" y="593651"/>
                  <a:pt x="8762255" y="585060"/>
                </a:cubicBezTo>
                <a:cubicBezTo>
                  <a:pt x="8787227" y="578855"/>
                  <a:pt x="8811899" y="573069"/>
                  <a:pt x="8836439" y="566358"/>
                </a:cubicBezTo>
                <a:cubicBezTo>
                  <a:pt x="8912856" y="545447"/>
                  <a:pt x="8983243" y="538425"/>
                  <a:pt x="9050728" y="559575"/>
                </a:cubicBezTo>
                <a:cubicBezTo>
                  <a:pt x="9102219" y="575830"/>
                  <a:pt x="9164950" y="573868"/>
                  <a:pt x="9229627" y="557464"/>
                </a:cubicBezTo>
                <a:cubicBezTo>
                  <a:pt x="9237706" y="555368"/>
                  <a:pt x="9247529" y="550190"/>
                  <a:pt x="9253451" y="550855"/>
                </a:cubicBezTo>
                <a:cubicBezTo>
                  <a:pt x="9342568" y="560232"/>
                  <a:pt x="9405310" y="512383"/>
                  <a:pt x="9484214" y="498671"/>
                </a:cubicBezTo>
                <a:cubicBezTo>
                  <a:pt x="9519035" y="492570"/>
                  <a:pt x="9552778" y="473783"/>
                  <a:pt x="9582633" y="458384"/>
                </a:cubicBezTo>
                <a:cubicBezTo>
                  <a:pt x="9623689" y="437231"/>
                  <a:pt x="9660183" y="417297"/>
                  <a:pt x="9719670" y="415607"/>
                </a:cubicBezTo>
                <a:cubicBezTo>
                  <a:pt x="9779189" y="414101"/>
                  <a:pt x="9830940" y="393878"/>
                  <a:pt x="9871784" y="366147"/>
                </a:cubicBezTo>
                <a:cubicBezTo>
                  <a:pt x="9903014" y="345075"/>
                  <a:pt x="9939570" y="338349"/>
                  <a:pt x="9984494" y="336660"/>
                </a:cubicBezTo>
                <a:cubicBezTo>
                  <a:pt x="10040642" y="334503"/>
                  <a:pt x="10098165" y="326674"/>
                  <a:pt x="10154708" y="322193"/>
                </a:cubicBezTo>
                <a:cubicBezTo>
                  <a:pt x="10166953" y="321201"/>
                  <a:pt x="10182669" y="321603"/>
                  <a:pt x="10190446" y="325025"/>
                </a:cubicBezTo>
                <a:cubicBezTo>
                  <a:pt x="10285769" y="367692"/>
                  <a:pt x="10408999" y="350677"/>
                  <a:pt x="10530736" y="335953"/>
                </a:cubicBezTo>
                <a:cubicBezTo>
                  <a:pt x="10604506" y="327127"/>
                  <a:pt x="10678397" y="316584"/>
                  <a:pt x="10752157" y="305117"/>
                </a:cubicBezTo>
                <a:cubicBezTo>
                  <a:pt x="10777120" y="301365"/>
                  <a:pt x="10803110" y="294636"/>
                  <a:pt x="10824452" y="285927"/>
                </a:cubicBezTo>
                <a:cubicBezTo>
                  <a:pt x="10868837" y="267698"/>
                  <a:pt x="10909147" y="246465"/>
                  <a:pt x="10953152" y="228102"/>
                </a:cubicBezTo>
                <a:cubicBezTo>
                  <a:pt x="10969622" y="221030"/>
                  <a:pt x="10991730" y="217688"/>
                  <a:pt x="11011614" y="214096"/>
                </a:cubicBezTo>
                <a:cubicBezTo>
                  <a:pt x="11046743" y="207573"/>
                  <a:pt x="11086641" y="206412"/>
                  <a:pt x="11116031" y="195421"/>
                </a:cubicBezTo>
                <a:cubicBezTo>
                  <a:pt x="11192467" y="166956"/>
                  <a:pt x="11266913" y="160299"/>
                  <a:pt x="11344303" y="166629"/>
                </a:cubicBezTo>
                <a:cubicBezTo>
                  <a:pt x="11452657" y="175527"/>
                  <a:pt x="11551626" y="159519"/>
                  <a:pt x="11639050" y="108526"/>
                </a:cubicBezTo>
                <a:cubicBezTo>
                  <a:pt x="11678385" y="85543"/>
                  <a:pt x="11720243" y="87879"/>
                  <a:pt x="11757532" y="96530"/>
                </a:cubicBezTo>
                <a:cubicBezTo>
                  <a:pt x="11800499" y="106640"/>
                  <a:pt x="11840704" y="105056"/>
                  <a:pt x="11885799" y="86728"/>
                </a:cubicBezTo>
                <a:cubicBezTo>
                  <a:pt x="11895784" y="82659"/>
                  <a:pt x="11910604" y="81867"/>
                  <a:pt x="11922874" y="81060"/>
                </a:cubicBezTo>
                <a:cubicBezTo>
                  <a:pt x="11992783" y="75806"/>
                  <a:pt x="12063500" y="73647"/>
                  <a:pt x="12115331" y="33587"/>
                </a:cubicBezTo>
                <a:cubicBezTo>
                  <a:pt x="12125500" y="25715"/>
                  <a:pt x="12143693" y="20477"/>
                  <a:pt x="12158080" y="1408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EFBF45-BADB-255C-054F-800A81F5BF97}"/>
              </a:ext>
            </a:extLst>
          </p:cNvPr>
          <p:cNvSpPr>
            <a:spLocks noGrp="1"/>
          </p:cNvSpPr>
          <p:nvPr>
            <p:ph type="title"/>
          </p:nvPr>
        </p:nvSpPr>
        <p:spPr>
          <a:xfrm>
            <a:off x="762000" y="762001"/>
            <a:ext cx="8382000" cy="936170"/>
          </a:xfrm>
        </p:spPr>
        <p:txBody>
          <a:bodyPr anchor="b">
            <a:normAutofit/>
          </a:bodyPr>
          <a:lstStyle/>
          <a:p>
            <a:r>
              <a:rPr lang="en-CA" dirty="0"/>
              <a:t>Main factors identified</a:t>
            </a:r>
          </a:p>
        </p:txBody>
      </p:sp>
      <p:graphicFrame>
        <p:nvGraphicFramePr>
          <p:cNvPr id="9" name="Content Placeholder 8">
            <a:extLst>
              <a:ext uri="{FF2B5EF4-FFF2-40B4-BE49-F238E27FC236}">
                <a16:creationId xmlns:a16="http://schemas.microsoft.com/office/drawing/2014/main" id="{EEBDC2B8-E5AB-5BCF-F3CF-E5F4405BAEAD}"/>
              </a:ext>
            </a:extLst>
          </p:cNvPr>
          <p:cNvGraphicFramePr>
            <a:graphicFrameLocks noGrp="1"/>
          </p:cNvGraphicFramePr>
          <p:nvPr>
            <p:ph idx="1"/>
            <p:extLst>
              <p:ext uri="{D42A27DB-BD31-4B8C-83A1-F6EECF244321}">
                <p14:modId xmlns:p14="http://schemas.microsoft.com/office/powerpoint/2010/main" val="4203252883"/>
              </p:ext>
            </p:extLst>
          </p:nvPr>
        </p:nvGraphicFramePr>
        <p:xfrm>
          <a:off x="761999" y="1753546"/>
          <a:ext cx="11018409" cy="3708400"/>
        </p:xfrm>
        <a:graphic>
          <a:graphicData uri="http://schemas.openxmlformats.org/drawingml/2006/table">
            <a:tbl>
              <a:tblPr firstRow="1" bandRow="1">
                <a:tableStyleId>{073A0DAA-6AF3-43AB-8588-CEC1D06C72B9}</a:tableStyleId>
              </a:tblPr>
              <a:tblGrid>
                <a:gridCol w="1508569">
                  <a:extLst>
                    <a:ext uri="{9D8B030D-6E8A-4147-A177-3AD203B41FA5}">
                      <a16:colId xmlns:a16="http://schemas.microsoft.com/office/drawing/2014/main" val="805858974"/>
                    </a:ext>
                  </a:extLst>
                </a:gridCol>
                <a:gridCol w="1840614">
                  <a:extLst>
                    <a:ext uri="{9D8B030D-6E8A-4147-A177-3AD203B41FA5}">
                      <a16:colId xmlns:a16="http://schemas.microsoft.com/office/drawing/2014/main" val="2686550330"/>
                    </a:ext>
                  </a:extLst>
                </a:gridCol>
                <a:gridCol w="3632972">
                  <a:extLst>
                    <a:ext uri="{9D8B030D-6E8A-4147-A177-3AD203B41FA5}">
                      <a16:colId xmlns:a16="http://schemas.microsoft.com/office/drawing/2014/main" val="2362893688"/>
                    </a:ext>
                  </a:extLst>
                </a:gridCol>
                <a:gridCol w="4036254">
                  <a:extLst>
                    <a:ext uri="{9D8B030D-6E8A-4147-A177-3AD203B41FA5}">
                      <a16:colId xmlns:a16="http://schemas.microsoft.com/office/drawing/2014/main" val="3230143859"/>
                    </a:ext>
                  </a:extLst>
                </a:gridCol>
              </a:tblGrid>
              <a:tr h="370840">
                <a:tc>
                  <a:txBody>
                    <a:bodyPr/>
                    <a:lstStyle/>
                    <a:p>
                      <a:r>
                        <a:rPr lang="en-CA" dirty="0"/>
                        <a:t>Level</a:t>
                      </a:r>
                    </a:p>
                  </a:txBody>
                  <a:tcPr/>
                </a:tc>
                <a:tc>
                  <a:txBody>
                    <a:bodyPr/>
                    <a:lstStyle/>
                    <a:p>
                      <a:r>
                        <a:rPr lang="en-CA" dirty="0"/>
                        <a:t>Factor</a:t>
                      </a:r>
                    </a:p>
                  </a:txBody>
                  <a:tcPr/>
                </a:tc>
                <a:tc>
                  <a:txBody>
                    <a:bodyPr/>
                    <a:lstStyle/>
                    <a:p>
                      <a:r>
                        <a:rPr lang="en-CA" dirty="0"/>
                        <a:t>Effect on sentinel “effort”</a:t>
                      </a:r>
                    </a:p>
                  </a:txBody>
                  <a:tcPr/>
                </a:tc>
                <a:tc>
                  <a:txBody>
                    <a:bodyPr/>
                    <a:lstStyle/>
                    <a:p>
                      <a:r>
                        <a:rPr lang="en-CA" dirty="0"/>
                        <a:t>Species (# Articles)</a:t>
                      </a:r>
                    </a:p>
                  </a:txBody>
                  <a:tcPr/>
                </a:tc>
                <a:extLst>
                  <a:ext uri="{0D108BD9-81ED-4DB2-BD59-A6C34878D82A}">
                    <a16:rowId xmlns:a16="http://schemas.microsoft.com/office/drawing/2014/main" val="3800450905"/>
                  </a:ext>
                </a:extLst>
              </a:tr>
              <a:tr h="370840">
                <a:tc rowSpan="5">
                  <a:txBody>
                    <a:bodyPr/>
                    <a:lstStyle/>
                    <a:p>
                      <a:r>
                        <a:rPr lang="en-CA" dirty="0"/>
                        <a:t>Individual</a:t>
                      </a:r>
                    </a:p>
                  </a:txBody>
                  <a:tcPr anchor="ctr"/>
                </a:tc>
                <a:tc>
                  <a:txBody>
                    <a:bodyPr/>
                    <a:lstStyle/>
                    <a:p>
                      <a:r>
                        <a:rPr lang="en-CA" dirty="0"/>
                        <a:t>Sex: Male</a:t>
                      </a:r>
                    </a:p>
                  </a:txBody>
                  <a:tcPr/>
                </a:tc>
                <a:tc>
                  <a:txBody>
                    <a:bodyPr/>
                    <a:lstStyle/>
                    <a:p>
                      <a:pPr algn="ctr"/>
                      <a:r>
                        <a:rPr lang="en-CA" dirty="0">
                          <a:sym typeface="Symbol" panose="05050102010706020507" pitchFamily="18" charset="2"/>
                        </a:rPr>
                        <a:t></a:t>
                      </a:r>
                      <a:endParaRPr lang="en-CA" dirty="0"/>
                    </a:p>
                  </a:txBody>
                  <a:tcPr/>
                </a:tc>
                <a:tc>
                  <a:txBody>
                    <a:bodyPr/>
                    <a:lstStyle/>
                    <a:p>
                      <a:r>
                        <a:rPr lang="en-CA" sz="1600" dirty="0"/>
                        <a:t>Avian (19), S. Mammal (3), L. Mammals (5)</a:t>
                      </a:r>
                    </a:p>
                  </a:txBody>
                  <a:tcPr/>
                </a:tc>
                <a:extLst>
                  <a:ext uri="{0D108BD9-81ED-4DB2-BD59-A6C34878D82A}">
                    <a16:rowId xmlns:a16="http://schemas.microsoft.com/office/drawing/2014/main" val="3285068991"/>
                  </a:ext>
                </a:extLst>
              </a:tr>
              <a:tr h="370840">
                <a:tc vMerge="1">
                  <a:txBody>
                    <a:bodyPr/>
                    <a:lstStyle/>
                    <a:p>
                      <a:endParaRPr lang="en-CA" dirty="0"/>
                    </a:p>
                  </a:txBody>
                  <a:tcPr/>
                </a:tc>
                <a:tc>
                  <a:txBody>
                    <a:bodyPr/>
                    <a:lstStyle/>
                    <a:p>
                      <a:r>
                        <a:rPr lang="en-CA" dirty="0"/>
                        <a:t>Sex x Dominance</a:t>
                      </a:r>
                    </a:p>
                  </a:txBody>
                  <a:tcPr/>
                </a:tc>
                <a:tc>
                  <a:txBody>
                    <a:bodyPr/>
                    <a:lstStyle/>
                    <a:p>
                      <a:pPr algn="ctr"/>
                      <a:r>
                        <a:rPr lang="en-CA" sz="1600" dirty="0"/>
                        <a:t>Male &gt; Female; Dominant &gt; Subordinate</a:t>
                      </a:r>
                    </a:p>
                  </a:txBody>
                  <a:tcPr/>
                </a:tc>
                <a:tc>
                  <a:txBody>
                    <a:bodyPr/>
                    <a:lstStyle/>
                    <a:p>
                      <a:r>
                        <a:rPr lang="en-CA" sz="1600" dirty="0"/>
                        <a:t>Avian (6), S. Mammal (1)</a:t>
                      </a:r>
                    </a:p>
                  </a:txBody>
                  <a:tcPr/>
                </a:tc>
                <a:extLst>
                  <a:ext uri="{0D108BD9-81ED-4DB2-BD59-A6C34878D82A}">
                    <a16:rowId xmlns:a16="http://schemas.microsoft.com/office/drawing/2014/main" val="4158438014"/>
                  </a:ext>
                </a:extLst>
              </a:tr>
              <a:tr h="370840">
                <a:tc vMerge="1">
                  <a:txBody>
                    <a:bodyPr/>
                    <a:lstStyle/>
                    <a:p>
                      <a:endParaRPr lang="en-CA" dirty="0"/>
                    </a:p>
                  </a:txBody>
                  <a:tcPr/>
                </a:tc>
                <a:tc>
                  <a:txBody>
                    <a:bodyPr/>
                    <a:lstStyle/>
                    <a:p>
                      <a:r>
                        <a:rPr lang="en-CA" dirty="0">
                          <a:sym typeface="Symbol" panose="05050102010706020507" pitchFamily="18" charset="2"/>
                        </a:rPr>
                        <a:t> Maturity</a:t>
                      </a:r>
                      <a:endParaRPr lang="en-CA" dirty="0"/>
                    </a:p>
                  </a:txBody>
                  <a:tcPr/>
                </a:tc>
                <a:tc>
                  <a:txBody>
                    <a:bodyPr/>
                    <a:lstStyle/>
                    <a:p>
                      <a:pPr algn="ctr"/>
                      <a:r>
                        <a:rPr lang="en-CA" dirty="0">
                          <a:sym typeface="Symbol" panose="05050102010706020507" pitchFamily="18" charset="2"/>
                        </a:rPr>
                        <a:t></a:t>
                      </a:r>
                      <a:endParaRPr lang="en-CA"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600" dirty="0"/>
                        <a:t>Avian (6), S. Mammal (3), L. Mammal (2)</a:t>
                      </a:r>
                    </a:p>
                  </a:txBody>
                  <a:tcPr/>
                </a:tc>
                <a:extLst>
                  <a:ext uri="{0D108BD9-81ED-4DB2-BD59-A6C34878D82A}">
                    <a16:rowId xmlns:a16="http://schemas.microsoft.com/office/drawing/2014/main" val="2915467843"/>
                  </a:ext>
                </a:extLst>
              </a:tr>
              <a:tr h="370840">
                <a:tc vMerge="1">
                  <a:txBody>
                    <a:bodyPr/>
                    <a:lstStyle/>
                    <a:p>
                      <a:endParaRPr lang="en-CA" dirty="0"/>
                    </a:p>
                  </a:txBody>
                  <a:tcPr/>
                </a:tc>
                <a:tc>
                  <a:txBody>
                    <a:bodyPr/>
                    <a:lstStyle/>
                    <a:p>
                      <a:r>
                        <a:rPr lang="en-CA" dirty="0">
                          <a:sym typeface="Symbol" panose="05050102010706020507" pitchFamily="18" charset="2"/>
                        </a:rPr>
                        <a:t> Body Mass</a:t>
                      </a:r>
                      <a:endParaRPr lang="en-CA" dirty="0"/>
                    </a:p>
                  </a:txBody>
                  <a:tcPr/>
                </a:tc>
                <a:tc>
                  <a:txBody>
                    <a:bodyPr/>
                    <a:lstStyle/>
                    <a:p>
                      <a:pPr algn="ctr"/>
                      <a:r>
                        <a:rPr lang="en-CA" dirty="0">
                          <a:sym typeface="Symbol" panose="05050102010706020507" pitchFamily="18" charset="2"/>
                        </a:rPr>
                        <a:t></a:t>
                      </a:r>
                      <a:endParaRPr lang="en-CA" dirty="0"/>
                    </a:p>
                  </a:txBody>
                  <a:tcPr/>
                </a:tc>
                <a:tc>
                  <a:txBody>
                    <a:bodyPr/>
                    <a:lstStyle/>
                    <a:p>
                      <a:r>
                        <a:rPr lang="en-CA" sz="1600" dirty="0"/>
                        <a:t>Avian (4), S. Mammal (3), L. Mammal (1)</a:t>
                      </a:r>
                    </a:p>
                  </a:txBody>
                  <a:tcPr/>
                </a:tc>
                <a:extLst>
                  <a:ext uri="{0D108BD9-81ED-4DB2-BD59-A6C34878D82A}">
                    <a16:rowId xmlns:a16="http://schemas.microsoft.com/office/drawing/2014/main" val="4263182027"/>
                  </a:ext>
                </a:extLst>
              </a:tr>
              <a:tr h="370840">
                <a:tc vMerge="1">
                  <a:txBody>
                    <a:bodyPr/>
                    <a:lstStyle/>
                    <a:p>
                      <a:endParaRPr lang="en-CA" dirty="0"/>
                    </a:p>
                  </a:txBody>
                  <a:tcPr/>
                </a:tc>
                <a:tc>
                  <a:txBody>
                    <a:bodyPr/>
                    <a:lstStyle/>
                    <a:p>
                      <a:r>
                        <a:rPr lang="en-CA" dirty="0">
                          <a:sym typeface="Symbol" panose="05050102010706020507" pitchFamily="18" charset="2"/>
                        </a:rPr>
                        <a:t> Satiation</a:t>
                      </a:r>
                      <a:endParaRPr lang="en-CA" dirty="0"/>
                    </a:p>
                  </a:txBody>
                  <a:tcPr/>
                </a:tc>
                <a:tc>
                  <a:txBody>
                    <a:bodyPr/>
                    <a:lstStyle/>
                    <a:p>
                      <a:pPr algn="ctr"/>
                      <a:r>
                        <a:rPr lang="en-CA" dirty="0">
                          <a:sym typeface="Symbol" panose="05050102010706020507" pitchFamily="18" charset="2"/>
                        </a:rPr>
                        <a:t></a:t>
                      </a:r>
                      <a:endParaRPr lang="en-CA" dirty="0"/>
                    </a:p>
                  </a:txBody>
                  <a:tcPr/>
                </a:tc>
                <a:tc>
                  <a:txBody>
                    <a:bodyPr/>
                    <a:lstStyle/>
                    <a:p>
                      <a:r>
                        <a:rPr lang="en-CA" sz="1600" dirty="0"/>
                        <a:t>Avian (6), S. Mammal (2)</a:t>
                      </a:r>
                    </a:p>
                  </a:txBody>
                  <a:tcPr/>
                </a:tc>
                <a:extLst>
                  <a:ext uri="{0D108BD9-81ED-4DB2-BD59-A6C34878D82A}">
                    <a16:rowId xmlns:a16="http://schemas.microsoft.com/office/drawing/2014/main" val="3839852091"/>
                  </a:ext>
                </a:extLst>
              </a:tr>
              <a:tr h="370840">
                <a:tc rowSpan="2">
                  <a:txBody>
                    <a:bodyPr/>
                    <a:lstStyle/>
                    <a:p>
                      <a:r>
                        <a:rPr lang="en-CA" dirty="0"/>
                        <a:t>Social</a:t>
                      </a:r>
                    </a:p>
                  </a:txBody>
                  <a:tcPr anchor="ctr"/>
                </a:tc>
                <a:tc>
                  <a:txBody>
                    <a:bodyPr/>
                    <a:lstStyle/>
                    <a:p>
                      <a:r>
                        <a:rPr lang="en-CA" dirty="0">
                          <a:sym typeface="Symbol" panose="05050102010706020507" pitchFamily="18" charset="2"/>
                        </a:rPr>
                        <a:t> Group size</a:t>
                      </a:r>
                      <a:endParaRPr lang="en-CA" dirty="0"/>
                    </a:p>
                  </a:txBody>
                  <a:tcPr/>
                </a:tc>
                <a:tc>
                  <a:txBody>
                    <a:bodyPr/>
                    <a:lstStyle/>
                    <a:p>
                      <a:pPr algn="ctr"/>
                      <a:r>
                        <a:rPr lang="en-CA" dirty="0"/>
                        <a:t>Individual </a:t>
                      </a:r>
                      <a:r>
                        <a:rPr lang="en-CA" dirty="0">
                          <a:sym typeface="Symbol" panose="05050102010706020507" pitchFamily="18" charset="2"/>
                        </a:rPr>
                        <a:t>, total </a:t>
                      </a:r>
                      <a:endParaRPr lang="en-CA" dirty="0"/>
                    </a:p>
                  </a:txBody>
                  <a:tcPr/>
                </a:tc>
                <a:tc>
                  <a:txBody>
                    <a:bodyPr/>
                    <a:lstStyle/>
                    <a:p>
                      <a:r>
                        <a:rPr lang="en-CA" sz="1600" dirty="0"/>
                        <a:t>Avian (8), S. Mammal (6), L. Mammal (1)</a:t>
                      </a:r>
                    </a:p>
                  </a:txBody>
                  <a:tcPr/>
                </a:tc>
                <a:extLst>
                  <a:ext uri="{0D108BD9-81ED-4DB2-BD59-A6C34878D82A}">
                    <a16:rowId xmlns:a16="http://schemas.microsoft.com/office/drawing/2014/main" val="1022473944"/>
                  </a:ext>
                </a:extLst>
              </a:tr>
              <a:tr h="370840">
                <a:tc vMerge="1">
                  <a:txBody>
                    <a:bodyPr/>
                    <a:lstStyle/>
                    <a:p>
                      <a:endParaRPr lang="en-CA" dirty="0"/>
                    </a:p>
                  </a:txBody>
                  <a:tcPr/>
                </a:tc>
                <a:tc>
                  <a:txBody>
                    <a:bodyPr/>
                    <a:lstStyle/>
                    <a:p>
                      <a:r>
                        <a:rPr lang="en-CA" dirty="0">
                          <a:sym typeface="Symbol" panose="05050102010706020507" pitchFamily="18" charset="2"/>
                        </a:rPr>
                        <a:t> </a:t>
                      </a:r>
                      <a:r>
                        <a:rPr lang="en-CA" dirty="0"/>
                        <a:t>Dominance</a:t>
                      </a:r>
                    </a:p>
                  </a:txBody>
                  <a:tcPr/>
                </a:tc>
                <a:tc>
                  <a:txBody>
                    <a:bodyPr/>
                    <a:lstStyle/>
                    <a:p>
                      <a:pPr algn="ctr"/>
                      <a:r>
                        <a:rPr lang="en-CA" dirty="0">
                          <a:sym typeface="Symbol" panose="05050102010706020507" pitchFamily="18" charset="2"/>
                        </a:rPr>
                        <a:t></a:t>
                      </a:r>
                      <a:endParaRPr lang="en-CA" dirty="0"/>
                    </a:p>
                  </a:txBody>
                  <a:tcPr/>
                </a:tc>
                <a:tc>
                  <a:txBody>
                    <a:bodyPr/>
                    <a:lstStyle/>
                    <a:p>
                      <a:r>
                        <a:rPr lang="en-CA" sz="1600" dirty="0"/>
                        <a:t>Avian (10), S. Mammal (5)</a:t>
                      </a:r>
                    </a:p>
                  </a:txBody>
                  <a:tcPr/>
                </a:tc>
                <a:extLst>
                  <a:ext uri="{0D108BD9-81ED-4DB2-BD59-A6C34878D82A}">
                    <a16:rowId xmlns:a16="http://schemas.microsoft.com/office/drawing/2014/main" val="2583057133"/>
                  </a:ext>
                </a:extLst>
              </a:tr>
              <a:tr h="370840">
                <a:tc rowSpan="2">
                  <a:txBody>
                    <a:bodyPr/>
                    <a:lstStyle/>
                    <a:p>
                      <a:r>
                        <a:rPr lang="en-CA" dirty="0"/>
                        <a:t>Environmental</a:t>
                      </a:r>
                    </a:p>
                  </a:txBody>
                  <a:tcPr anchor="ctr">
                    <a:solidFill>
                      <a:schemeClr val="tx1">
                        <a:lumMod val="75000"/>
                      </a:schemeClr>
                    </a:solidFill>
                  </a:tcPr>
                </a:tc>
                <a:tc>
                  <a:txBody>
                    <a:bodyPr/>
                    <a:lstStyle/>
                    <a:p>
                      <a:r>
                        <a:rPr lang="en-CA" dirty="0">
                          <a:sym typeface="Symbol" panose="05050102010706020507" pitchFamily="18" charset="2"/>
                        </a:rPr>
                        <a:t> Predation</a:t>
                      </a:r>
                      <a:endParaRPr lang="en-CA" dirty="0"/>
                    </a:p>
                  </a:txBody>
                  <a:tcPr/>
                </a:tc>
                <a:tc>
                  <a:txBody>
                    <a:bodyPr/>
                    <a:lstStyle/>
                    <a:p>
                      <a:pPr algn="ctr"/>
                      <a:r>
                        <a:rPr lang="en-CA" dirty="0">
                          <a:sym typeface="Symbol" panose="05050102010706020507" pitchFamily="18" charset="2"/>
                        </a:rPr>
                        <a:t></a:t>
                      </a:r>
                      <a:endParaRPr lang="en-CA" dirty="0"/>
                    </a:p>
                  </a:txBody>
                  <a:tcPr/>
                </a:tc>
                <a:tc>
                  <a:txBody>
                    <a:bodyPr/>
                    <a:lstStyle/>
                    <a:p>
                      <a:r>
                        <a:rPr lang="en-CA" dirty="0"/>
                        <a:t>Avian (6), S. Mammal (5), L. Mammal (2)</a:t>
                      </a:r>
                    </a:p>
                  </a:txBody>
                  <a:tcPr/>
                </a:tc>
                <a:extLst>
                  <a:ext uri="{0D108BD9-81ED-4DB2-BD59-A6C34878D82A}">
                    <a16:rowId xmlns:a16="http://schemas.microsoft.com/office/drawing/2014/main" val="3798034703"/>
                  </a:ext>
                </a:extLst>
              </a:tr>
              <a:tr h="370840">
                <a:tc vMerge="1">
                  <a:txBody>
                    <a:bodyPr/>
                    <a:lstStyle/>
                    <a:p>
                      <a:endParaRPr lang="en-CA" dirty="0"/>
                    </a:p>
                  </a:txBody>
                  <a:tcPr/>
                </a:tc>
                <a:tc>
                  <a:txBody>
                    <a:bodyPr/>
                    <a:lstStyle/>
                    <a:p>
                      <a:r>
                        <a:rPr lang="en-CA" dirty="0">
                          <a:sym typeface="Symbol" panose="05050102010706020507" pitchFamily="18" charset="2"/>
                        </a:rPr>
                        <a:t> Anthro. Disturb</a:t>
                      </a:r>
                      <a:endParaRPr lang="en-CA" dirty="0"/>
                    </a:p>
                  </a:txBody>
                  <a:tcPr/>
                </a:tc>
                <a:tc>
                  <a:txBody>
                    <a:bodyPr/>
                    <a:lstStyle/>
                    <a:p>
                      <a:pPr algn="ctr"/>
                      <a:r>
                        <a:rPr lang="en-CA" dirty="0">
                          <a:sym typeface="Symbol" panose="05050102010706020507" pitchFamily="18" charset="2"/>
                        </a:rPr>
                        <a:t></a:t>
                      </a:r>
                      <a:endParaRPr lang="en-CA" dirty="0"/>
                    </a:p>
                  </a:txBody>
                  <a:tcPr/>
                </a:tc>
                <a:tc>
                  <a:txBody>
                    <a:bodyPr/>
                    <a:lstStyle/>
                    <a:p>
                      <a:r>
                        <a:rPr lang="en-CA" dirty="0"/>
                        <a:t>Avian (4), S. Mammal (1), L. Mammal (1)</a:t>
                      </a:r>
                    </a:p>
                  </a:txBody>
                  <a:tcPr/>
                </a:tc>
                <a:extLst>
                  <a:ext uri="{0D108BD9-81ED-4DB2-BD59-A6C34878D82A}">
                    <a16:rowId xmlns:a16="http://schemas.microsoft.com/office/drawing/2014/main" val="1038298265"/>
                  </a:ext>
                </a:extLst>
              </a:tr>
            </a:tbl>
          </a:graphicData>
        </a:graphic>
      </p:graphicFrame>
      <p:sp>
        <p:nvSpPr>
          <p:cNvPr id="10" name="TextBox 9">
            <a:extLst>
              <a:ext uri="{FF2B5EF4-FFF2-40B4-BE49-F238E27FC236}">
                <a16:creationId xmlns:a16="http://schemas.microsoft.com/office/drawing/2014/main" id="{05CD70C4-1FE7-768F-AE1E-ED291C645B9C}"/>
              </a:ext>
            </a:extLst>
          </p:cNvPr>
          <p:cNvSpPr txBox="1"/>
          <p:nvPr/>
        </p:nvSpPr>
        <p:spPr>
          <a:xfrm>
            <a:off x="761999" y="5715000"/>
            <a:ext cx="9910450" cy="646331"/>
          </a:xfrm>
          <a:prstGeom prst="rect">
            <a:avLst/>
          </a:prstGeom>
          <a:noFill/>
        </p:spPr>
        <p:txBody>
          <a:bodyPr wrap="square" rtlCol="0">
            <a:spAutoFit/>
          </a:bodyPr>
          <a:lstStyle/>
          <a:p>
            <a:r>
              <a:rPr lang="en-CA" dirty="0"/>
              <a:t>Other factors include breeding period, time of day, presence of young (pups), other sentinels/sentinel effort of other group members, presence/contact with rival or outgroup conspecifics… </a:t>
            </a:r>
          </a:p>
        </p:txBody>
      </p:sp>
      <p:sp>
        <p:nvSpPr>
          <p:cNvPr id="12" name="Rectangle 11">
            <a:extLst>
              <a:ext uri="{FF2B5EF4-FFF2-40B4-BE49-F238E27FC236}">
                <a16:creationId xmlns:a16="http://schemas.microsoft.com/office/drawing/2014/main" id="{D94502FD-3921-6458-6BDE-E94306104002}"/>
              </a:ext>
            </a:extLst>
          </p:cNvPr>
          <p:cNvSpPr/>
          <p:nvPr/>
        </p:nvSpPr>
        <p:spPr>
          <a:xfrm>
            <a:off x="761997" y="2122476"/>
            <a:ext cx="11018409" cy="1848823"/>
          </a:xfrm>
          <a:prstGeom prst="rect">
            <a:avLst/>
          </a:prstGeom>
          <a:solidFill>
            <a:schemeClr val="bg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7065C59E-E955-A49A-CA35-1FFF091DA7C3}"/>
              </a:ext>
            </a:extLst>
          </p:cNvPr>
          <p:cNvSpPr/>
          <p:nvPr/>
        </p:nvSpPr>
        <p:spPr>
          <a:xfrm>
            <a:off x="761999" y="3982053"/>
            <a:ext cx="11018409" cy="736785"/>
          </a:xfrm>
          <a:prstGeom prst="rect">
            <a:avLst/>
          </a:prstGeom>
          <a:solidFill>
            <a:schemeClr val="bg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2A3ABAD1-A14E-26D3-51E7-41752E305879}"/>
              </a:ext>
            </a:extLst>
          </p:cNvPr>
          <p:cNvSpPr/>
          <p:nvPr/>
        </p:nvSpPr>
        <p:spPr>
          <a:xfrm>
            <a:off x="761998" y="4729592"/>
            <a:ext cx="11018409" cy="736785"/>
          </a:xfrm>
          <a:prstGeom prst="rect">
            <a:avLst/>
          </a:prstGeom>
          <a:solidFill>
            <a:schemeClr val="bg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78476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EFBF45-BADB-255C-054F-800A81F5BF97}"/>
              </a:ext>
            </a:extLst>
          </p:cNvPr>
          <p:cNvSpPr>
            <a:spLocks noGrp="1"/>
          </p:cNvSpPr>
          <p:nvPr>
            <p:ph type="title"/>
          </p:nvPr>
        </p:nvSpPr>
        <p:spPr>
          <a:xfrm>
            <a:off x="762000" y="762001"/>
            <a:ext cx="8382000" cy="936170"/>
          </a:xfrm>
        </p:spPr>
        <p:txBody>
          <a:bodyPr anchor="b">
            <a:normAutofit/>
          </a:bodyPr>
          <a:lstStyle/>
          <a:p>
            <a:r>
              <a:rPr lang="en-CA" dirty="0"/>
              <a:t>Selfish sentinels</a:t>
            </a:r>
          </a:p>
        </p:txBody>
      </p:sp>
      <p:sp>
        <p:nvSpPr>
          <p:cNvPr id="3" name="Content Placeholder 2">
            <a:extLst>
              <a:ext uri="{FF2B5EF4-FFF2-40B4-BE49-F238E27FC236}">
                <a16:creationId xmlns:a16="http://schemas.microsoft.com/office/drawing/2014/main" id="{6DAB0FC6-2576-6A70-6EAE-26F10D316455}"/>
              </a:ext>
            </a:extLst>
          </p:cNvPr>
          <p:cNvSpPr>
            <a:spLocks noGrp="1"/>
          </p:cNvSpPr>
          <p:nvPr>
            <p:ph idx="1"/>
          </p:nvPr>
        </p:nvSpPr>
        <p:spPr>
          <a:xfrm>
            <a:off x="762000" y="1698171"/>
            <a:ext cx="10424382" cy="390933"/>
          </a:xfrm>
        </p:spPr>
        <p:txBody>
          <a:bodyPr>
            <a:normAutofit lnSpcReduction="10000"/>
          </a:bodyPr>
          <a:lstStyle/>
          <a:p>
            <a:pPr marL="0" indent="0">
              <a:buNone/>
            </a:pPr>
            <a:r>
              <a:rPr lang="en-CA" sz="2400" dirty="0"/>
              <a:t>What if there was a better explanation for sentinel decision-making?</a:t>
            </a:r>
          </a:p>
        </p:txBody>
      </p:sp>
      <p:grpSp>
        <p:nvGrpSpPr>
          <p:cNvPr id="8" name="Group 7">
            <a:extLst>
              <a:ext uri="{FF2B5EF4-FFF2-40B4-BE49-F238E27FC236}">
                <a16:creationId xmlns:a16="http://schemas.microsoft.com/office/drawing/2014/main" id="{AB5DDA37-7EEA-C699-4ED8-0DF25F710694}"/>
              </a:ext>
            </a:extLst>
          </p:cNvPr>
          <p:cNvGrpSpPr/>
          <p:nvPr/>
        </p:nvGrpSpPr>
        <p:grpSpPr>
          <a:xfrm>
            <a:off x="762000" y="2072774"/>
            <a:ext cx="9763125" cy="1905000"/>
            <a:chOff x="762000" y="2072774"/>
            <a:chExt cx="9763125" cy="1905000"/>
          </a:xfrm>
        </p:grpSpPr>
        <p:pic>
          <p:nvPicPr>
            <p:cNvPr id="4" name="Picture 3">
              <a:extLst>
                <a:ext uri="{FF2B5EF4-FFF2-40B4-BE49-F238E27FC236}">
                  <a16:creationId xmlns:a16="http://schemas.microsoft.com/office/drawing/2014/main" id="{FA4820A0-1091-E9BD-725F-8F69C9922A8E}"/>
                </a:ext>
              </a:extLst>
            </p:cNvPr>
            <p:cNvPicPr>
              <a:picLocks noChangeAspect="1"/>
            </p:cNvPicPr>
            <p:nvPr/>
          </p:nvPicPr>
          <p:blipFill>
            <a:blip r:embed="rId2"/>
            <a:stretch>
              <a:fillRect/>
            </a:stretch>
          </p:blipFill>
          <p:spPr>
            <a:xfrm>
              <a:off x="9144000" y="2072774"/>
              <a:ext cx="1381125" cy="1905000"/>
            </a:xfrm>
            <a:prstGeom prst="rect">
              <a:avLst/>
            </a:prstGeom>
          </p:spPr>
        </p:pic>
        <p:sp>
          <p:nvSpPr>
            <p:cNvPr id="6" name="TextBox 5">
              <a:extLst>
                <a:ext uri="{FF2B5EF4-FFF2-40B4-BE49-F238E27FC236}">
                  <a16:creationId xmlns:a16="http://schemas.microsoft.com/office/drawing/2014/main" id="{CD83196C-E339-3A69-9303-423738048DF8}"/>
                </a:ext>
              </a:extLst>
            </p:cNvPr>
            <p:cNvSpPr txBox="1"/>
            <p:nvPr/>
          </p:nvSpPr>
          <p:spPr>
            <a:xfrm>
              <a:off x="762000" y="2425109"/>
              <a:ext cx="8382000" cy="1200329"/>
            </a:xfrm>
            <a:prstGeom prst="rect">
              <a:avLst/>
            </a:prstGeom>
            <a:noFill/>
          </p:spPr>
          <p:txBody>
            <a:bodyPr wrap="square" rtlCol="0">
              <a:spAutoFit/>
            </a:bodyPr>
            <a:lstStyle/>
            <a:p>
              <a:r>
                <a:rPr lang="en-CA" sz="2400" dirty="0"/>
                <a:t>Proposed by Dr. P.A. </a:t>
              </a:r>
              <a:r>
                <a:rPr lang="en-CA" sz="2400" dirty="0" err="1"/>
                <a:t>Bednekoff</a:t>
              </a:r>
              <a:r>
                <a:rPr lang="en-CA" sz="2400" dirty="0"/>
                <a:t> in 1997, the selfish, state-dependent model for sentinel decision-making best explains sentinel decision-making</a:t>
              </a:r>
            </a:p>
          </p:txBody>
        </p:sp>
      </p:grpSp>
      <p:sp>
        <p:nvSpPr>
          <p:cNvPr id="7" name="TextBox 6">
            <a:extLst>
              <a:ext uri="{FF2B5EF4-FFF2-40B4-BE49-F238E27FC236}">
                <a16:creationId xmlns:a16="http://schemas.microsoft.com/office/drawing/2014/main" id="{5BB76C0E-4E2B-903F-4F99-00AFF53E3FA0}"/>
              </a:ext>
            </a:extLst>
          </p:cNvPr>
          <p:cNvSpPr txBox="1"/>
          <p:nvPr/>
        </p:nvSpPr>
        <p:spPr>
          <a:xfrm>
            <a:off x="-39247" y="6581001"/>
            <a:ext cx="9984494" cy="276999"/>
          </a:xfrm>
          <a:prstGeom prst="rect">
            <a:avLst/>
          </a:prstGeom>
          <a:noFill/>
        </p:spPr>
        <p:txBody>
          <a:bodyPr wrap="square" rtlCol="0">
            <a:spAutoFit/>
          </a:bodyPr>
          <a:lstStyle/>
          <a:p>
            <a:r>
              <a:rPr lang="en-US" sz="1200" b="0" i="0" dirty="0" err="1">
                <a:solidFill>
                  <a:schemeClr val="bg1">
                    <a:lumMod val="75000"/>
                    <a:lumOff val="25000"/>
                  </a:schemeClr>
                </a:solidFill>
                <a:effectLst/>
                <a:latin typeface="Noto Sans" panose="020B0502040504020204" pitchFamily="34" charset="0"/>
              </a:rPr>
              <a:t>Bednekoff</a:t>
            </a:r>
            <a:r>
              <a:rPr lang="en-US" sz="1200" b="0" i="0" dirty="0">
                <a:solidFill>
                  <a:schemeClr val="bg1">
                    <a:lumMod val="75000"/>
                    <a:lumOff val="25000"/>
                  </a:schemeClr>
                </a:solidFill>
                <a:effectLst/>
                <a:latin typeface="Noto Sans" panose="020B0502040504020204" pitchFamily="34" charset="0"/>
              </a:rPr>
              <a:t>, P.A., </a:t>
            </a:r>
            <a:r>
              <a:rPr lang="en-US" sz="1200" b="0" i="0" u="none" strike="noStrike" dirty="0">
                <a:solidFill>
                  <a:schemeClr val="bg1">
                    <a:lumMod val="75000"/>
                    <a:lumOff val="25000"/>
                  </a:schemeClr>
                </a:solidFill>
                <a:effectLst/>
                <a:latin typeface="Noto Sans" panose="020B0502040504020204" pitchFamily="34" charset="0"/>
              </a:rPr>
              <a:t>Mutualism among Safe, Selfish Sentinels: A Dynamic Game</a:t>
            </a:r>
            <a:r>
              <a:rPr lang="en-US" sz="1200" u="none" strike="noStrike" dirty="0">
                <a:solidFill>
                  <a:schemeClr val="bg1">
                    <a:lumMod val="75000"/>
                    <a:lumOff val="25000"/>
                  </a:schemeClr>
                </a:solidFill>
                <a:latin typeface="Noto Sans" panose="020B0502040504020204" pitchFamily="34" charset="0"/>
              </a:rPr>
              <a:t>. </a:t>
            </a:r>
            <a:r>
              <a:rPr lang="en-US" sz="1200" b="0" i="0" dirty="0">
                <a:solidFill>
                  <a:schemeClr val="bg1">
                    <a:lumMod val="75000"/>
                    <a:lumOff val="25000"/>
                  </a:schemeClr>
                </a:solidFill>
                <a:effectLst/>
                <a:latin typeface="Noto Sans" panose="020B0502040504020204" pitchFamily="34" charset="0"/>
              </a:rPr>
              <a:t>The American Naturalist 1997 150:3, 373-392</a:t>
            </a:r>
            <a:endParaRPr lang="en-CA" sz="1200" dirty="0">
              <a:solidFill>
                <a:schemeClr val="bg1">
                  <a:lumMod val="75000"/>
                  <a:lumOff val="25000"/>
                </a:schemeClr>
              </a:solidFill>
            </a:endParaRPr>
          </a:p>
        </p:txBody>
      </p:sp>
      <p:sp>
        <p:nvSpPr>
          <p:cNvPr id="9" name="TextBox 8">
            <a:extLst>
              <a:ext uri="{FF2B5EF4-FFF2-40B4-BE49-F238E27FC236}">
                <a16:creationId xmlns:a16="http://schemas.microsoft.com/office/drawing/2014/main" id="{9DA7C8C5-E4D4-B50E-427F-D635B34470DD}"/>
              </a:ext>
            </a:extLst>
          </p:cNvPr>
          <p:cNvSpPr txBox="1"/>
          <p:nvPr/>
        </p:nvSpPr>
        <p:spPr>
          <a:xfrm>
            <a:off x="762000" y="3903345"/>
            <a:ext cx="9183247" cy="2677656"/>
          </a:xfrm>
          <a:prstGeom prst="rect">
            <a:avLst/>
          </a:prstGeom>
          <a:noFill/>
        </p:spPr>
        <p:txBody>
          <a:bodyPr wrap="square" rtlCol="0">
            <a:spAutoFit/>
          </a:bodyPr>
          <a:lstStyle/>
          <a:p>
            <a:r>
              <a:rPr lang="en-CA" sz="2400" dirty="0"/>
              <a:t>Relies on three main assumptions:</a:t>
            </a:r>
          </a:p>
          <a:p>
            <a:pPr marL="285750" indent="-285750">
              <a:buFont typeface="Arial" panose="020B0604020202020204" pitchFamily="34" charset="0"/>
              <a:buChar char="•"/>
            </a:pPr>
            <a:r>
              <a:rPr lang="en-US" sz="2400" dirty="0"/>
              <a:t>Sentinel behavior is a low-cost activity performed by individuals that have sufficient energetic reserves from foraging.</a:t>
            </a:r>
          </a:p>
          <a:p>
            <a:pPr marL="285750" indent="-285750">
              <a:buFont typeface="Arial" panose="020B0604020202020204" pitchFamily="34" charset="0"/>
              <a:buChar char="•"/>
            </a:pPr>
            <a:r>
              <a:rPr lang="en-US" sz="2400" dirty="0"/>
              <a:t>Benefits of sentinel behavior arise only from an increase in personal safety, not from protecting other group members</a:t>
            </a:r>
          </a:p>
          <a:p>
            <a:pPr marL="285750" indent="-285750">
              <a:buFont typeface="Arial" panose="020B0604020202020204" pitchFamily="34" charset="0"/>
              <a:buChar char="•"/>
            </a:pPr>
            <a:r>
              <a:rPr lang="en-US" sz="2400" dirty="0"/>
              <a:t>Safe refuges do not exist, therefore the sentinel's post is the safest place to be if the alternative is foraging without a sentinel</a:t>
            </a:r>
            <a:endParaRPr lang="en-CA" sz="2400" dirty="0"/>
          </a:p>
        </p:txBody>
      </p:sp>
    </p:spTree>
    <p:extLst>
      <p:ext uri="{BB962C8B-B14F-4D97-AF65-F5344CB8AC3E}">
        <p14:creationId xmlns:p14="http://schemas.microsoft.com/office/powerpoint/2010/main" val="821838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5B4A-5CB3-1A5F-7AF8-8E0BE9F202C8}"/>
              </a:ext>
            </a:extLst>
          </p:cNvPr>
          <p:cNvSpPr>
            <a:spLocks noGrp="1"/>
          </p:cNvSpPr>
          <p:nvPr>
            <p:ph type="title"/>
          </p:nvPr>
        </p:nvSpPr>
        <p:spPr>
          <a:xfrm>
            <a:off x="762000" y="382669"/>
            <a:ext cx="9144000" cy="1263649"/>
          </a:xfrm>
        </p:spPr>
        <p:txBody>
          <a:bodyPr/>
          <a:lstStyle/>
          <a:p>
            <a:r>
              <a:rPr lang="en-CA" dirty="0"/>
              <a:t>In other words?</a:t>
            </a:r>
          </a:p>
        </p:txBody>
      </p:sp>
      <p:pic>
        <p:nvPicPr>
          <p:cNvPr id="9" name="Content Placeholder 8" descr="A line with green and orange lines&#10;&#10;Description automatically generated">
            <a:extLst>
              <a:ext uri="{FF2B5EF4-FFF2-40B4-BE49-F238E27FC236}">
                <a16:creationId xmlns:a16="http://schemas.microsoft.com/office/drawing/2014/main" id="{51CFBF78-F9C1-B864-62F2-7DC1E32DDC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56537" y="1646318"/>
            <a:ext cx="7920000" cy="4091229"/>
          </a:xfrm>
        </p:spPr>
      </p:pic>
      <p:grpSp>
        <p:nvGrpSpPr>
          <p:cNvPr id="19" name="Group 18">
            <a:extLst>
              <a:ext uri="{FF2B5EF4-FFF2-40B4-BE49-F238E27FC236}">
                <a16:creationId xmlns:a16="http://schemas.microsoft.com/office/drawing/2014/main" id="{C099B60E-1001-7A8B-7D6A-6A9897FE69E9}"/>
              </a:ext>
            </a:extLst>
          </p:cNvPr>
          <p:cNvGrpSpPr/>
          <p:nvPr/>
        </p:nvGrpSpPr>
        <p:grpSpPr>
          <a:xfrm>
            <a:off x="2156537" y="1646319"/>
            <a:ext cx="7920000" cy="4091228"/>
            <a:chOff x="2156537" y="1646319"/>
            <a:chExt cx="7920000" cy="4091228"/>
          </a:xfrm>
        </p:grpSpPr>
        <p:pic>
          <p:nvPicPr>
            <p:cNvPr id="11" name="Picture 10" descr="A diagram of a triangle&#10;&#10;Description automatically generated">
              <a:extLst>
                <a:ext uri="{FF2B5EF4-FFF2-40B4-BE49-F238E27FC236}">
                  <a16:creationId xmlns:a16="http://schemas.microsoft.com/office/drawing/2014/main" id="{0ADEBF87-A811-6E46-761C-31C673A435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6537" y="1646319"/>
              <a:ext cx="7920000" cy="4091228"/>
            </a:xfrm>
            <a:prstGeom prst="rect">
              <a:avLst/>
            </a:prstGeom>
          </p:spPr>
        </p:pic>
        <p:sp>
          <p:nvSpPr>
            <p:cNvPr id="12" name="TextBox 11">
              <a:extLst>
                <a:ext uri="{FF2B5EF4-FFF2-40B4-BE49-F238E27FC236}">
                  <a16:creationId xmlns:a16="http://schemas.microsoft.com/office/drawing/2014/main" id="{604545D7-6277-31B9-2782-F7F6C3EBEE90}"/>
                </a:ext>
              </a:extLst>
            </p:cNvPr>
            <p:cNvSpPr txBox="1"/>
            <p:nvPr/>
          </p:nvSpPr>
          <p:spPr>
            <a:xfrm>
              <a:off x="3250458" y="2276041"/>
              <a:ext cx="2249290" cy="369332"/>
            </a:xfrm>
            <a:prstGeom prst="rect">
              <a:avLst/>
            </a:prstGeom>
            <a:noFill/>
          </p:spPr>
          <p:txBody>
            <a:bodyPr wrap="square" rtlCol="0">
              <a:spAutoFit/>
            </a:bodyPr>
            <a:lstStyle/>
            <a:p>
              <a:r>
                <a:rPr lang="en-CA" dirty="0">
                  <a:solidFill>
                    <a:srgbClr val="FF0000"/>
                  </a:solidFill>
                </a:rPr>
                <a:t>DANGER ZONE</a:t>
              </a:r>
            </a:p>
          </p:txBody>
        </p:sp>
        <p:cxnSp>
          <p:nvCxnSpPr>
            <p:cNvPr id="14" name="Straight Arrow Connector 13">
              <a:extLst>
                <a:ext uri="{FF2B5EF4-FFF2-40B4-BE49-F238E27FC236}">
                  <a16:creationId xmlns:a16="http://schemas.microsoft.com/office/drawing/2014/main" id="{FC043DB2-D596-7E8B-40A3-2ECC245F7E95}"/>
                </a:ext>
              </a:extLst>
            </p:cNvPr>
            <p:cNvCxnSpPr/>
            <p:nvPr/>
          </p:nvCxnSpPr>
          <p:spPr>
            <a:xfrm>
              <a:off x="4805606" y="2456199"/>
              <a:ext cx="1221425"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68E7137-B2AE-0870-4955-483D0E09B80B}"/>
                </a:ext>
              </a:extLst>
            </p:cNvPr>
            <p:cNvCxnSpPr>
              <a:cxnSpLocks/>
              <a:stCxn id="12" idx="1"/>
            </p:cNvCxnSpPr>
            <p:nvPr/>
          </p:nvCxnSpPr>
          <p:spPr>
            <a:xfrm flipH="1" flipV="1">
              <a:off x="2609711" y="2456199"/>
              <a:ext cx="640747" cy="450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21" name="Picture 20" descr="A diagram of a graph&#10;&#10;Description automatically generated">
            <a:extLst>
              <a:ext uri="{FF2B5EF4-FFF2-40B4-BE49-F238E27FC236}">
                <a16:creationId xmlns:a16="http://schemas.microsoft.com/office/drawing/2014/main" id="{8D83A881-D963-8ACB-24F8-43557DC859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6537" y="1646317"/>
            <a:ext cx="7920000" cy="4091228"/>
          </a:xfrm>
          <a:prstGeom prst="rect">
            <a:avLst/>
          </a:prstGeom>
        </p:spPr>
      </p:pic>
    </p:spTree>
    <p:extLst>
      <p:ext uri="{BB962C8B-B14F-4D97-AF65-F5344CB8AC3E}">
        <p14:creationId xmlns:p14="http://schemas.microsoft.com/office/powerpoint/2010/main" val="379703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EFBF45-BADB-255C-054F-800A81F5BF97}"/>
              </a:ext>
            </a:extLst>
          </p:cNvPr>
          <p:cNvSpPr>
            <a:spLocks noGrp="1"/>
          </p:cNvSpPr>
          <p:nvPr>
            <p:ph type="title"/>
          </p:nvPr>
        </p:nvSpPr>
        <p:spPr>
          <a:xfrm>
            <a:off x="762000" y="762001"/>
            <a:ext cx="8382000" cy="936170"/>
          </a:xfrm>
        </p:spPr>
        <p:txBody>
          <a:bodyPr anchor="b">
            <a:normAutofit/>
          </a:bodyPr>
          <a:lstStyle/>
          <a:p>
            <a:r>
              <a:rPr lang="en-CA" dirty="0"/>
              <a:t>Main factors identified</a:t>
            </a:r>
          </a:p>
        </p:txBody>
      </p:sp>
      <p:graphicFrame>
        <p:nvGraphicFramePr>
          <p:cNvPr id="9" name="Content Placeholder 8">
            <a:extLst>
              <a:ext uri="{FF2B5EF4-FFF2-40B4-BE49-F238E27FC236}">
                <a16:creationId xmlns:a16="http://schemas.microsoft.com/office/drawing/2014/main" id="{EEBDC2B8-E5AB-5BCF-F3CF-E5F4405BAEAD}"/>
              </a:ext>
            </a:extLst>
          </p:cNvPr>
          <p:cNvGraphicFramePr>
            <a:graphicFrameLocks noGrp="1"/>
          </p:cNvGraphicFramePr>
          <p:nvPr>
            <p:ph idx="1"/>
            <p:extLst>
              <p:ext uri="{D42A27DB-BD31-4B8C-83A1-F6EECF244321}">
                <p14:modId xmlns:p14="http://schemas.microsoft.com/office/powerpoint/2010/main" val="1847366305"/>
              </p:ext>
            </p:extLst>
          </p:nvPr>
        </p:nvGraphicFramePr>
        <p:xfrm>
          <a:off x="761999" y="1753546"/>
          <a:ext cx="4550865" cy="3708400"/>
        </p:xfrm>
        <a:graphic>
          <a:graphicData uri="http://schemas.openxmlformats.org/drawingml/2006/table">
            <a:tbl>
              <a:tblPr firstRow="1" bandRow="1">
                <a:tableStyleId>{073A0DAA-6AF3-43AB-8588-CEC1D06C72B9}</a:tableStyleId>
              </a:tblPr>
              <a:tblGrid>
                <a:gridCol w="1508569">
                  <a:extLst>
                    <a:ext uri="{9D8B030D-6E8A-4147-A177-3AD203B41FA5}">
                      <a16:colId xmlns:a16="http://schemas.microsoft.com/office/drawing/2014/main" val="805858974"/>
                    </a:ext>
                  </a:extLst>
                </a:gridCol>
                <a:gridCol w="1840614">
                  <a:extLst>
                    <a:ext uri="{9D8B030D-6E8A-4147-A177-3AD203B41FA5}">
                      <a16:colId xmlns:a16="http://schemas.microsoft.com/office/drawing/2014/main" val="2686550330"/>
                    </a:ext>
                  </a:extLst>
                </a:gridCol>
                <a:gridCol w="1201682">
                  <a:extLst>
                    <a:ext uri="{9D8B030D-6E8A-4147-A177-3AD203B41FA5}">
                      <a16:colId xmlns:a16="http://schemas.microsoft.com/office/drawing/2014/main" val="2362893688"/>
                    </a:ext>
                  </a:extLst>
                </a:gridCol>
              </a:tblGrid>
              <a:tr h="370840">
                <a:tc>
                  <a:txBody>
                    <a:bodyPr/>
                    <a:lstStyle/>
                    <a:p>
                      <a:r>
                        <a:rPr lang="en-CA" dirty="0"/>
                        <a:t>Level</a:t>
                      </a:r>
                    </a:p>
                  </a:txBody>
                  <a:tcPr/>
                </a:tc>
                <a:tc>
                  <a:txBody>
                    <a:bodyPr/>
                    <a:lstStyle/>
                    <a:p>
                      <a:r>
                        <a:rPr lang="en-CA" dirty="0"/>
                        <a:t>Factor</a:t>
                      </a:r>
                    </a:p>
                  </a:txBody>
                  <a:tcPr/>
                </a:tc>
                <a:tc>
                  <a:txBody>
                    <a:bodyPr/>
                    <a:lstStyle/>
                    <a:p>
                      <a:r>
                        <a:rPr lang="en-CA" dirty="0"/>
                        <a:t>Point</a:t>
                      </a:r>
                    </a:p>
                  </a:txBody>
                  <a:tcPr/>
                </a:tc>
                <a:extLst>
                  <a:ext uri="{0D108BD9-81ED-4DB2-BD59-A6C34878D82A}">
                    <a16:rowId xmlns:a16="http://schemas.microsoft.com/office/drawing/2014/main" val="3800450905"/>
                  </a:ext>
                </a:extLst>
              </a:tr>
              <a:tr h="370840">
                <a:tc rowSpan="5">
                  <a:txBody>
                    <a:bodyPr/>
                    <a:lstStyle/>
                    <a:p>
                      <a:r>
                        <a:rPr lang="en-CA" dirty="0"/>
                        <a:t>Individual</a:t>
                      </a:r>
                    </a:p>
                  </a:txBody>
                  <a:tcPr anchor="ctr"/>
                </a:tc>
                <a:tc>
                  <a:txBody>
                    <a:bodyPr/>
                    <a:lstStyle/>
                    <a:p>
                      <a:r>
                        <a:rPr lang="en-CA" dirty="0"/>
                        <a:t>Sex: Male</a:t>
                      </a:r>
                    </a:p>
                  </a:txBody>
                  <a:tcPr/>
                </a:tc>
                <a:tc>
                  <a:txBody>
                    <a:bodyPr/>
                    <a:lstStyle/>
                    <a:p>
                      <a:pPr algn="ctr"/>
                      <a:r>
                        <a:rPr lang="en-CA" dirty="0">
                          <a:sym typeface="Symbol" panose="05050102010706020507" pitchFamily="18" charset="2"/>
                        </a:rPr>
                        <a:t>3, 4</a:t>
                      </a:r>
                      <a:endParaRPr lang="en-CA" dirty="0"/>
                    </a:p>
                  </a:txBody>
                  <a:tcPr/>
                </a:tc>
                <a:extLst>
                  <a:ext uri="{0D108BD9-81ED-4DB2-BD59-A6C34878D82A}">
                    <a16:rowId xmlns:a16="http://schemas.microsoft.com/office/drawing/2014/main" val="3285068991"/>
                  </a:ext>
                </a:extLst>
              </a:tr>
              <a:tr h="370840">
                <a:tc vMerge="1">
                  <a:txBody>
                    <a:bodyPr/>
                    <a:lstStyle/>
                    <a:p>
                      <a:endParaRPr lang="en-CA" dirty="0"/>
                    </a:p>
                  </a:txBody>
                  <a:tcPr/>
                </a:tc>
                <a:tc>
                  <a:txBody>
                    <a:bodyPr/>
                    <a:lstStyle/>
                    <a:p>
                      <a:r>
                        <a:rPr lang="en-CA" dirty="0"/>
                        <a:t>Sex x Dominance</a:t>
                      </a:r>
                    </a:p>
                  </a:txBody>
                  <a:tcPr/>
                </a:tc>
                <a:tc>
                  <a:txBody>
                    <a:bodyPr/>
                    <a:lstStyle/>
                    <a:p>
                      <a:pPr algn="ctr"/>
                      <a:r>
                        <a:rPr lang="en-CA" sz="1800" dirty="0"/>
                        <a:t>1, 2, 3, 4</a:t>
                      </a:r>
                    </a:p>
                  </a:txBody>
                  <a:tcPr/>
                </a:tc>
                <a:extLst>
                  <a:ext uri="{0D108BD9-81ED-4DB2-BD59-A6C34878D82A}">
                    <a16:rowId xmlns:a16="http://schemas.microsoft.com/office/drawing/2014/main" val="4158438014"/>
                  </a:ext>
                </a:extLst>
              </a:tr>
              <a:tr h="370840">
                <a:tc vMerge="1">
                  <a:txBody>
                    <a:bodyPr/>
                    <a:lstStyle/>
                    <a:p>
                      <a:endParaRPr lang="en-CA" dirty="0"/>
                    </a:p>
                  </a:txBody>
                  <a:tcPr/>
                </a:tc>
                <a:tc>
                  <a:txBody>
                    <a:bodyPr/>
                    <a:lstStyle/>
                    <a:p>
                      <a:r>
                        <a:rPr lang="en-CA" dirty="0">
                          <a:sym typeface="Symbol" panose="05050102010706020507" pitchFamily="18" charset="2"/>
                        </a:rPr>
                        <a:t> Maturity</a:t>
                      </a:r>
                      <a:endParaRPr lang="en-CA" dirty="0"/>
                    </a:p>
                  </a:txBody>
                  <a:tcPr/>
                </a:tc>
                <a:tc>
                  <a:txBody>
                    <a:bodyPr/>
                    <a:lstStyle/>
                    <a:p>
                      <a:pPr algn="ctr"/>
                      <a:r>
                        <a:rPr lang="en-CA" dirty="0">
                          <a:sym typeface="Symbol" panose="05050102010706020507" pitchFamily="18" charset="2"/>
                        </a:rPr>
                        <a:t>2</a:t>
                      </a:r>
                      <a:endParaRPr lang="en-CA" dirty="0"/>
                    </a:p>
                  </a:txBody>
                  <a:tcPr/>
                </a:tc>
                <a:extLst>
                  <a:ext uri="{0D108BD9-81ED-4DB2-BD59-A6C34878D82A}">
                    <a16:rowId xmlns:a16="http://schemas.microsoft.com/office/drawing/2014/main" val="2915467843"/>
                  </a:ext>
                </a:extLst>
              </a:tr>
              <a:tr h="370840">
                <a:tc vMerge="1">
                  <a:txBody>
                    <a:bodyPr/>
                    <a:lstStyle/>
                    <a:p>
                      <a:endParaRPr lang="en-CA" dirty="0"/>
                    </a:p>
                  </a:txBody>
                  <a:tcPr/>
                </a:tc>
                <a:tc>
                  <a:txBody>
                    <a:bodyPr/>
                    <a:lstStyle/>
                    <a:p>
                      <a:r>
                        <a:rPr lang="en-CA" dirty="0">
                          <a:sym typeface="Symbol" panose="05050102010706020507" pitchFamily="18" charset="2"/>
                        </a:rPr>
                        <a:t> Body Mass</a:t>
                      </a:r>
                      <a:endParaRPr lang="en-CA" dirty="0"/>
                    </a:p>
                  </a:txBody>
                  <a:tcPr/>
                </a:tc>
                <a:tc>
                  <a:txBody>
                    <a:bodyPr/>
                    <a:lstStyle/>
                    <a:p>
                      <a:pPr algn="ctr"/>
                      <a:r>
                        <a:rPr lang="en-CA" dirty="0">
                          <a:sym typeface="Symbol" panose="05050102010706020507" pitchFamily="18" charset="2"/>
                        </a:rPr>
                        <a:t>1</a:t>
                      </a:r>
                      <a:endParaRPr lang="en-CA" dirty="0"/>
                    </a:p>
                  </a:txBody>
                  <a:tcPr/>
                </a:tc>
                <a:extLst>
                  <a:ext uri="{0D108BD9-81ED-4DB2-BD59-A6C34878D82A}">
                    <a16:rowId xmlns:a16="http://schemas.microsoft.com/office/drawing/2014/main" val="4263182027"/>
                  </a:ext>
                </a:extLst>
              </a:tr>
              <a:tr h="370840">
                <a:tc vMerge="1">
                  <a:txBody>
                    <a:bodyPr/>
                    <a:lstStyle/>
                    <a:p>
                      <a:endParaRPr lang="en-CA" dirty="0"/>
                    </a:p>
                  </a:txBody>
                  <a:tcPr/>
                </a:tc>
                <a:tc>
                  <a:txBody>
                    <a:bodyPr/>
                    <a:lstStyle/>
                    <a:p>
                      <a:r>
                        <a:rPr lang="en-CA" dirty="0">
                          <a:sym typeface="Symbol" panose="05050102010706020507" pitchFamily="18" charset="2"/>
                        </a:rPr>
                        <a:t> Satiation</a:t>
                      </a:r>
                      <a:endParaRPr lang="en-CA" dirty="0"/>
                    </a:p>
                  </a:txBody>
                  <a:tcPr/>
                </a:tc>
                <a:tc>
                  <a:txBody>
                    <a:bodyPr/>
                    <a:lstStyle/>
                    <a:p>
                      <a:pPr algn="ctr"/>
                      <a:r>
                        <a:rPr lang="en-CA" dirty="0">
                          <a:sym typeface="Symbol" panose="05050102010706020507" pitchFamily="18" charset="2"/>
                        </a:rPr>
                        <a:t>1</a:t>
                      </a:r>
                      <a:endParaRPr lang="en-CA" dirty="0"/>
                    </a:p>
                  </a:txBody>
                  <a:tcPr/>
                </a:tc>
                <a:extLst>
                  <a:ext uri="{0D108BD9-81ED-4DB2-BD59-A6C34878D82A}">
                    <a16:rowId xmlns:a16="http://schemas.microsoft.com/office/drawing/2014/main" val="3839852091"/>
                  </a:ext>
                </a:extLst>
              </a:tr>
              <a:tr h="370840">
                <a:tc rowSpan="2">
                  <a:txBody>
                    <a:bodyPr/>
                    <a:lstStyle/>
                    <a:p>
                      <a:r>
                        <a:rPr lang="en-CA" dirty="0"/>
                        <a:t>Social</a:t>
                      </a:r>
                    </a:p>
                  </a:txBody>
                  <a:tcPr anchor="ctr"/>
                </a:tc>
                <a:tc>
                  <a:txBody>
                    <a:bodyPr/>
                    <a:lstStyle/>
                    <a:p>
                      <a:r>
                        <a:rPr lang="en-CA" dirty="0">
                          <a:sym typeface="Symbol" panose="05050102010706020507" pitchFamily="18" charset="2"/>
                        </a:rPr>
                        <a:t> Group size</a:t>
                      </a:r>
                      <a:endParaRPr lang="en-CA" dirty="0"/>
                    </a:p>
                  </a:txBody>
                  <a:tcPr/>
                </a:tc>
                <a:tc>
                  <a:txBody>
                    <a:bodyPr/>
                    <a:lstStyle/>
                    <a:p>
                      <a:pPr algn="ctr"/>
                      <a:r>
                        <a:rPr lang="en-CA" dirty="0"/>
                        <a:t>-</a:t>
                      </a:r>
                    </a:p>
                  </a:txBody>
                  <a:tcPr/>
                </a:tc>
                <a:extLst>
                  <a:ext uri="{0D108BD9-81ED-4DB2-BD59-A6C34878D82A}">
                    <a16:rowId xmlns:a16="http://schemas.microsoft.com/office/drawing/2014/main" val="1022473944"/>
                  </a:ext>
                </a:extLst>
              </a:tr>
              <a:tr h="370840">
                <a:tc vMerge="1">
                  <a:txBody>
                    <a:bodyPr/>
                    <a:lstStyle/>
                    <a:p>
                      <a:endParaRPr lang="en-CA" dirty="0"/>
                    </a:p>
                  </a:txBody>
                  <a:tcPr/>
                </a:tc>
                <a:tc>
                  <a:txBody>
                    <a:bodyPr/>
                    <a:lstStyle/>
                    <a:p>
                      <a:r>
                        <a:rPr lang="en-CA" dirty="0">
                          <a:sym typeface="Symbol" panose="05050102010706020507" pitchFamily="18" charset="2"/>
                        </a:rPr>
                        <a:t> </a:t>
                      </a:r>
                      <a:r>
                        <a:rPr lang="en-CA" dirty="0"/>
                        <a:t>Dominance</a:t>
                      </a:r>
                    </a:p>
                  </a:txBody>
                  <a:tcPr/>
                </a:tc>
                <a:tc>
                  <a:txBody>
                    <a:bodyPr/>
                    <a:lstStyle/>
                    <a:p>
                      <a:pPr algn="ctr"/>
                      <a:r>
                        <a:rPr lang="en-CA" dirty="0">
                          <a:sym typeface="Symbol" panose="05050102010706020507" pitchFamily="18" charset="2"/>
                        </a:rPr>
                        <a:t>1, 2</a:t>
                      </a:r>
                      <a:endParaRPr lang="en-CA" dirty="0"/>
                    </a:p>
                  </a:txBody>
                  <a:tcPr/>
                </a:tc>
                <a:extLst>
                  <a:ext uri="{0D108BD9-81ED-4DB2-BD59-A6C34878D82A}">
                    <a16:rowId xmlns:a16="http://schemas.microsoft.com/office/drawing/2014/main" val="2583057133"/>
                  </a:ext>
                </a:extLst>
              </a:tr>
              <a:tr h="370840">
                <a:tc rowSpan="2">
                  <a:txBody>
                    <a:bodyPr/>
                    <a:lstStyle/>
                    <a:p>
                      <a:r>
                        <a:rPr lang="en-CA" dirty="0"/>
                        <a:t>Environmental</a:t>
                      </a:r>
                    </a:p>
                  </a:txBody>
                  <a:tcPr anchor="ctr">
                    <a:solidFill>
                      <a:schemeClr val="tx1">
                        <a:lumMod val="75000"/>
                      </a:schemeClr>
                    </a:solidFill>
                  </a:tcPr>
                </a:tc>
                <a:tc>
                  <a:txBody>
                    <a:bodyPr/>
                    <a:lstStyle/>
                    <a:p>
                      <a:r>
                        <a:rPr lang="en-CA" dirty="0">
                          <a:sym typeface="Symbol" panose="05050102010706020507" pitchFamily="18" charset="2"/>
                        </a:rPr>
                        <a:t> Predation</a:t>
                      </a:r>
                      <a:endParaRPr lang="en-CA" dirty="0"/>
                    </a:p>
                  </a:txBody>
                  <a:tcPr/>
                </a:tc>
                <a:tc>
                  <a:txBody>
                    <a:bodyPr/>
                    <a:lstStyle/>
                    <a:p>
                      <a:pPr algn="ctr"/>
                      <a:r>
                        <a:rPr lang="en-CA" dirty="0">
                          <a:sym typeface="Symbol" panose="05050102010706020507" pitchFamily="18" charset="2"/>
                        </a:rPr>
                        <a:t>3</a:t>
                      </a:r>
                      <a:endParaRPr lang="en-CA" dirty="0"/>
                    </a:p>
                  </a:txBody>
                  <a:tcPr/>
                </a:tc>
                <a:extLst>
                  <a:ext uri="{0D108BD9-81ED-4DB2-BD59-A6C34878D82A}">
                    <a16:rowId xmlns:a16="http://schemas.microsoft.com/office/drawing/2014/main" val="3798034703"/>
                  </a:ext>
                </a:extLst>
              </a:tr>
              <a:tr h="370840">
                <a:tc vMerge="1">
                  <a:txBody>
                    <a:bodyPr/>
                    <a:lstStyle/>
                    <a:p>
                      <a:endParaRPr lang="en-CA" dirty="0"/>
                    </a:p>
                  </a:txBody>
                  <a:tcPr/>
                </a:tc>
                <a:tc>
                  <a:txBody>
                    <a:bodyPr/>
                    <a:lstStyle/>
                    <a:p>
                      <a:r>
                        <a:rPr lang="en-CA" dirty="0">
                          <a:sym typeface="Symbol" panose="05050102010706020507" pitchFamily="18" charset="2"/>
                        </a:rPr>
                        <a:t> Anthro. Disturb</a:t>
                      </a:r>
                      <a:endParaRPr lang="en-CA" dirty="0"/>
                    </a:p>
                  </a:txBody>
                  <a:tcPr/>
                </a:tc>
                <a:tc>
                  <a:txBody>
                    <a:bodyPr/>
                    <a:lstStyle/>
                    <a:p>
                      <a:pPr algn="ctr"/>
                      <a:r>
                        <a:rPr lang="en-CA" dirty="0">
                          <a:sym typeface="Symbol" panose="05050102010706020507" pitchFamily="18" charset="2"/>
                        </a:rPr>
                        <a:t>3</a:t>
                      </a:r>
                      <a:endParaRPr lang="en-CA" dirty="0"/>
                    </a:p>
                  </a:txBody>
                  <a:tcPr/>
                </a:tc>
                <a:extLst>
                  <a:ext uri="{0D108BD9-81ED-4DB2-BD59-A6C34878D82A}">
                    <a16:rowId xmlns:a16="http://schemas.microsoft.com/office/drawing/2014/main" val="1038298265"/>
                  </a:ext>
                </a:extLst>
              </a:tr>
            </a:tbl>
          </a:graphicData>
        </a:graphic>
      </p:graphicFrame>
      <p:pic>
        <p:nvPicPr>
          <p:cNvPr id="4" name="Picture 3" descr="A diagram of a triangle&#10;&#10;Description automatically generated">
            <a:extLst>
              <a:ext uri="{FF2B5EF4-FFF2-40B4-BE49-F238E27FC236}">
                <a16:creationId xmlns:a16="http://schemas.microsoft.com/office/drawing/2014/main" id="{1E9268E3-275C-087D-9A0A-2E099407623C}"/>
              </a:ext>
            </a:extLst>
          </p:cNvPr>
          <p:cNvPicPr>
            <a:picLocks noChangeAspect="1"/>
          </p:cNvPicPr>
          <p:nvPr/>
        </p:nvPicPr>
        <p:blipFill rotWithShape="1">
          <a:blip r:embed="rId2">
            <a:extLst>
              <a:ext uri="{28A0092B-C50C-407E-A947-70E740481C1C}">
                <a14:useLocalDpi xmlns:a14="http://schemas.microsoft.com/office/drawing/2010/main" val="0"/>
              </a:ext>
            </a:extLst>
          </a:blip>
          <a:srcRect r="11841"/>
          <a:stretch/>
        </p:blipFill>
        <p:spPr>
          <a:xfrm>
            <a:off x="5312864" y="1753546"/>
            <a:ext cx="6347405" cy="3719298"/>
          </a:xfrm>
          <a:prstGeom prst="rect">
            <a:avLst/>
          </a:prstGeom>
        </p:spPr>
      </p:pic>
    </p:spTree>
    <p:extLst>
      <p:ext uri="{BB962C8B-B14F-4D97-AF65-F5344CB8AC3E}">
        <p14:creationId xmlns:p14="http://schemas.microsoft.com/office/powerpoint/2010/main" val="37505502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1DE46B-FA11-7FC3-0C72-009D5E6AA47B}"/>
              </a:ext>
            </a:extLst>
          </p:cNvPr>
          <p:cNvSpPr>
            <a:spLocks noGrp="1"/>
          </p:cNvSpPr>
          <p:nvPr>
            <p:ph type="title"/>
          </p:nvPr>
        </p:nvSpPr>
        <p:spPr>
          <a:xfrm>
            <a:off x="762000" y="381001"/>
            <a:ext cx="8095814" cy="891540"/>
          </a:xfrm>
        </p:spPr>
        <p:txBody>
          <a:bodyPr anchor="b">
            <a:normAutofit/>
          </a:bodyPr>
          <a:lstStyle/>
          <a:p>
            <a:r>
              <a:rPr lang="en-CA" dirty="0"/>
              <a:t>Effects of urbanization</a:t>
            </a:r>
          </a:p>
        </p:txBody>
      </p:sp>
      <p:pic>
        <p:nvPicPr>
          <p:cNvPr id="5" name="Picture 4">
            <a:extLst>
              <a:ext uri="{FF2B5EF4-FFF2-40B4-BE49-F238E27FC236}">
                <a16:creationId xmlns:a16="http://schemas.microsoft.com/office/drawing/2014/main" id="{D5AAB3E3-214C-91C7-949E-FDBD6948C564}"/>
              </a:ext>
            </a:extLst>
          </p:cNvPr>
          <p:cNvPicPr>
            <a:picLocks noChangeAspect="1"/>
          </p:cNvPicPr>
          <p:nvPr/>
        </p:nvPicPr>
        <p:blipFill>
          <a:blip r:embed="rId2"/>
          <a:stretch>
            <a:fillRect/>
          </a:stretch>
        </p:blipFill>
        <p:spPr>
          <a:xfrm>
            <a:off x="6032016" y="1272540"/>
            <a:ext cx="6096000" cy="4312919"/>
          </a:xfrm>
          <a:prstGeom prst="rect">
            <a:avLst/>
          </a:prstGeom>
        </p:spPr>
      </p:pic>
      <p:sp>
        <p:nvSpPr>
          <p:cNvPr id="3" name="Content Placeholder 2">
            <a:extLst>
              <a:ext uri="{FF2B5EF4-FFF2-40B4-BE49-F238E27FC236}">
                <a16:creationId xmlns:a16="http://schemas.microsoft.com/office/drawing/2014/main" id="{3FA56BAB-FB12-7CCF-AB00-67B17B3563B6}"/>
              </a:ext>
            </a:extLst>
          </p:cNvPr>
          <p:cNvSpPr>
            <a:spLocks noGrp="1"/>
          </p:cNvSpPr>
          <p:nvPr>
            <p:ph idx="1"/>
          </p:nvPr>
        </p:nvSpPr>
        <p:spPr>
          <a:xfrm>
            <a:off x="762001" y="1272539"/>
            <a:ext cx="4991378" cy="4823461"/>
          </a:xfrm>
        </p:spPr>
        <p:txBody>
          <a:bodyPr>
            <a:noAutofit/>
          </a:bodyPr>
          <a:lstStyle/>
          <a:p>
            <a:pPr marL="0" indent="0">
              <a:buNone/>
            </a:pPr>
            <a:r>
              <a:rPr lang="en-CA" sz="2400" dirty="0"/>
              <a:t>We have modified the environment to suit our needs…</a:t>
            </a:r>
          </a:p>
          <a:p>
            <a:r>
              <a:rPr lang="en-CA" sz="2400" dirty="0"/>
              <a:t>More impermeable surfaces</a:t>
            </a:r>
          </a:p>
          <a:p>
            <a:r>
              <a:rPr lang="en-CA" sz="2400" dirty="0"/>
              <a:t>Infrastructure</a:t>
            </a:r>
          </a:p>
          <a:p>
            <a:r>
              <a:rPr lang="en-CA" sz="2400" dirty="0"/>
              <a:t>Presence of trash cans, litter</a:t>
            </a:r>
          </a:p>
          <a:p>
            <a:endParaRPr lang="en-CA" sz="2400" dirty="0"/>
          </a:p>
          <a:p>
            <a:pPr marL="0" indent="0">
              <a:buNone/>
            </a:pPr>
            <a:r>
              <a:rPr lang="en-CA" sz="2400" dirty="0"/>
              <a:t>And we inevitably have an impact on wildlife</a:t>
            </a:r>
          </a:p>
          <a:p>
            <a:r>
              <a:rPr lang="en-CA" sz="2400" dirty="0"/>
              <a:t>Increased proximity and interactions with humans</a:t>
            </a:r>
          </a:p>
          <a:p>
            <a:r>
              <a:rPr lang="en-CA" sz="2400" dirty="0"/>
              <a:t>People feeding animals</a:t>
            </a:r>
          </a:p>
          <a:p>
            <a:r>
              <a:rPr lang="en-CA" sz="2400" dirty="0"/>
              <a:t>Anthropogenic noise &amp; disturbances</a:t>
            </a:r>
          </a:p>
        </p:txBody>
      </p:sp>
      <p:sp>
        <p:nvSpPr>
          <p:cNvPr id="6" name="TextBox 5">
            <a:extLst>
              <a:ext uri="{FF2B5EF4-FFF2-40B4-BE49-F238E27FC236}">
                <a16:creationId xmlns:a16="http://schemas.microsoft.com/office/drawing/2014/main" id="{5F153F70-96DA-D9F4-FB6E-1D4B24084521}"/>
              </a:ext>
            </a:extLst>
          </p:cNvPr>
          <p:cNvSpPr txBox="1"/>
          <p:nvPr/>
        </p:nvSpPr>
        <p:spPr>
          <a:xfrm>
            <a:off x="6032016" y="5674294"/>
            <a:ext cx="5687290" cy="646331"/>
          </a:xfrm>
          <a:prstGeom prst="rect">
            <a:avLst/>
          </a:prstGeom>
          <a:noFill/>
        </p:spPr>
        <p:txBody>
          <a:bodyPr wrap="square" lIns="91440" tIns="45720" rIns="91440" bIns="45720" rtlCol="0" anchor="t">
            <a:spAutoFit/>
          </a:bodyPr>
          <a:lstStyle/>
          <a:p>
            <a:r>
              <a:rPr lang="en-US" b="0" i="0" dirty="0">
                <a:solidFill>
                  <a:schemeClr val="bg1">
                    <a:lumMod val="75000"/>
                    <a:lumOff val="25000"/>
                  </a:schemeClr>
                </a:solidFill>
                <a:effectLst/>
                <a:latin typeface="-apple-system"/>
              </a:rPr>
              <a:t>Isaksson, C. (2018). Impact of Urbanization on Birds. In: Tietze, D. (eds) Bird Species</a:t>
            </a:r>
            <a:endParaRPr lang="en-CA" dirty="0">
              <a:solidFill>
                <a:schemeClr val="bg1">
                  <a:lumMod val="75000"/>
                  <a:lumOff val="25000"/>
                </a:schemeClr>
              </a:solidFill>
              <a:cs typeface="Calibri" panose="020F0502020204030204"/>
            </a:endParaRPr>
          </a:p>
        </p:txBody>
      </p:sp>
    </p:spTree>
    <p:extLst>
      <p:ext uri="{BB962C8B-B14F-4D97-AF65-F5344CB8AC3E}">
        <p14:creationId xmlns:p14="http://schemas.microsoft.com/office/powerpoint/2010/main" val="1126337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EFBF45-BADB-255C-054F-800A81F5BF97}"/>
              </a:ext>
            </a:extLst>
          </p:cNvPr>
          <p:cNvSpPr>
            <a:spLocks noGrp="1"/>
          </p:cNvSpPr>
          <p:nvPr>
            <p:ph type="title"/>
          </p:nvPr>
        </p:nvSpPr>
        <p:spPr>
          <a:xfrm>
            <a:off x="762000" y="762001"/>
            <a:ext cx="8382000" cy="936170"/>
          </a:xfrm>
        </p:spPr>
        <p:txBody>
          <a:bodyPr anchor="b">
            <a:normAutofit/>
          </a:bodyPr>
          <a:lstStyle/>
          <a:p>
            <a:r>
              <a:rPr lang="en-CA" dirty="0"/>
              <a:t>Effects of urbanization</a:t>
            </a:r>
          </a:p>
        </p:txBody>
      </p:sp>
      <p:graphicFrame>
        <p:nvGraphicFramePr>
          <p:cNvPr id="9" name="Content Placeholder 8">
            <a:extLst>
              <a:ext uri="{FF2B5EF4-FFF2-40B4-BE49-F238E27FC236}">
                <a16:creationId xmlns:a16="http://schemas.microsoft.com/office/drawing/2014/main" id="{EEBDC2B8-E5AB-5BCF-F3CF-E5F4405BAEAD}"/>
              </a:ext>
            </a:extLst>
          </p:cNvPr>
          <p:cNvGraphicFramePr>
            <a:graphicFrameLocks noGrp="1"/>
          </p:cNvGraphicFramePr>
          <p:nvPr>
            <p:ph idx="1"/>
            <p:extLst>
              <p:ext uri="{D42A27DB-BD31-4B8C-83A1-F6EECF244321}">
                <p14:modId xmlns:p14="http://schemas.microsoft.com/office/powerpoint/2010/main" val="2042091507"/>
              </p:ext>
            </p:extLst>
          </p:nvPr>
        </p:nvGraphicFramePr>
        <p:xfrm>
          <a:off x="761999" y="1753546"/>
          <a:ext cx="4557540" cy="2966720"/>
        </p:xfrm>
        <a:graphic>
          <a:graphicData uri="http://schemas.openxmlformats.org/drawingml/2006/table">
            <a:tbl>
              <a:tblPr firstRow="1" bandRow="1">
                <a:tableStyleId>{073A0DAA-6AF3-43AB-8588-CEC1D06C72B9}</a:tableStyleId>
              </a:tblPr>
              <a:tblGrid>
                <a:gridCol w="3429557">
                  <a:extLst>
                    <a:ext uri="{9D8B030D-6E8A-4147-A177-3AD203B41FA5}">
                      <a16:colId xmlns:a16="http://schemas.microsoft.com/office/drawing/2014/main" val="2686550330"/>
                    </a:ext>
                  </a:extLst>
                </a:gridCol>
                <a:gridCol w="1127983">
                  <a:extLst>
                    <a:ext uri="{9D8B030D-6E8A-4147-A177-3AD203B41FA5}">
                      <a16:colId xmlns:a16="http://schemas.microsoft.com/office/drawing/2014/main" val="2362893688"/>
                    </a:ext>
                  </a:extLst>
                </a:gridCol>
              </a:tblGrid>
              <a:tr h="370840">
                <a:tc>
                  <a:txBody>
                    <a:bodyPr/>
                    <a:lstStyle/>
                    <a:p>
                      <a:r>
                        <a:rPr lang="en-CA" dirty="0"/>
                        <a:t>Factor</a:t>
                      </a:r>
                    </a:p>
                  </a:txBody>
                  <a:tcPr/>
                </a:tc>
                <a:tc>
                  <a:txBody>
                    <a:bodyPr/>
                    <a:lstStyle/>
                    <a:p>
                      <a:r>
                        <a:rPr lang="en-CA" dirty="0"/>
                        <a:t>Point</a:t>
                      </a:r>
                    </a:p>
                  </a:txBody>
                  <a:tcPr/>
                </a:tc>
                <a:extLst>
                  <a:ext uri="{0D108BD9-81ED-4DB2-BD59-A6C34878D82A}">
                    <a16:rowId xmlns:a16="http://schemas.microsoft.com/office/drawing/2014/main" val="3800450905"/>
                  </a:ext>
                </a:extLst>
              </a:tr>
              <a:tr h="370840">
                <a:tc>
                  <a:txBody>
                    <a:bodyPr/>
                    <a:lstStyle/>
                    <a:p>
                      <a:r>
                        <a:rPr lang="en-CA" dirty="0">
                          <a:sym typeface="Symbol" panose="05050102010706020507" pitchFamily="18" charset="2"/>
                        </a:rPr>
                        <a:t> Impermeable surface area</a:t>
                      </a:r>
                      <a:endParaRPr lang="en-CA" dirty="0"/>
                    </a:p>
                  </a:txBody>
                  <a:tcPr/>
                </a:tc>
                <a:tc>
                  <a:txBody>
                    <a:bodyPr/>
                    <a:lstStyle/>
                    <a:p>
                      <a:pPr algn="ctr"/>
                      <a:r>
                        <a:rPr lang="en-CA" dirty="0">
                          <a:sym typeface="Symbol" panose="05050102010706020507" pitchFamily="18" charset="2"/>
                        </a:rPr>
                        <a:t>2, 3</a:t>
                      </a:r>
                      <a:endParaRPr lang="en-CA" dirty="0"/>
                    </a:p>
                  </a:txBody>
                  <a:tcPr/>
                </a:tc>
                <a:extLst>
                  <a:ext uri="{0D108BD9-81ED-4DB2-BD59-A6C34878D82A}">
                    <a16:rowId xmlns:a16="http://schemas.microsoft.com/office/drawing/2014/main" val="3285068991"/>
                  </a:ext>
                </a:extLst>
              </a:tr>
              <a:tr h="370840">
                <a:tc>
                  <a:txBody>
                    <a:bodyPr/>
                    <a:lstStyle/>
                    <a:p>
                      <a:r>
                        <a:rPr lang="en-CA" dirty="0">
                          <a:sym typeface="Symbol" panose="05050102010706020507" pitchFamily="18" charset="2"/>
                        </a:rPr>
                        <a:t> Predictability of food sources </a:t>
                      </a:r>
                      <a:endParaRPr lang="en-CA" dirty="0"/>
                    </a:p>
                  </a:txBody>
                  <a:tcPr/>
                </a:tc>
                <a:tc>
                  <a:txBody>
                    <a:bodyPr/>
                    <a:lstStyle/>
                    <a:p>
                      <a:pPr algn="ctr"/>
                      <a:r>
                        <a:rPr lang="en-CA" sz="1800" dirty="0"/>
                        <a:t>1, 2, 5</a:t>
                      </a:r>
                    </a:p>
                  </a:txBody>
                  <a:tcPr/>
                </a:tc>
                <a:extLst>
                  <a:ext uri="{0D108BD9-81ED-4DB2-BD59-A6C34878D82A}">
                    <a16:rowId xmlns:a16="http://schemas.microsoft.com/office/drawing/2014/main" val="415843801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sym typeface="Symbol" panose="05050102010706020507" pitchFamily="18" charset="2"/>
                        </a:rPr>
                        <a:t> Availability of food sources </a:t>
                      </a:r>
                      <a:endParaRPr lang="en-CA" dirty="0"/>
                    </a:p>
                  </a:txBody>
                  <a:tcPr/>
                </a:tc>
                <a:tc>
                  <a:txBody>
                    <a:bodyPr/>
                    <a:lstStyle/>
                    <a:p>
                      <a:pPr algn="ctr"/>
                      <a:r>
                        <a:rPr lang="en-CA" dirty="0"/>
                        <a:t>1, 2, 5</a:t>
                      </a:r>
                    </a:p>
                  </a:txBody>
                  <a:tcPr/>
                </a:tc>
                <a:extLst>
                  <a:ext uri="{0D108BD9-81ED-4DB2-BD59-A6C34878D82A}">
                    <a16:rowId xmlns:a16="http://schemas.microsoft.com/office/drawing/2014/main" val="2915467843"/>
                  </a:ext>
                </a:extLst>
              </a:tr>
              <a:tr h="370840">
                <a:tc>
                  <a:txBody>
                    <a:bodyPr/>
                    <a:lstStyle/>
                    <a:p>
                      <a:r>
                        <a:rPr lang="en-CA" dirty="0">
                          <a:sym typeface="Symbol" panose="05050102010706020507" pitchFamily="18" charset="2"/>
                        </a:rPr>
                        <a:t> Infrastructure</a:t>
                      </a:r>
                      <a:endParaRPr lang="en-CA" dirty="0"/>
                    </a:p>
                  </a:txBody>
                  <a:tcPr/>
                </a:tc>
                <a:tc>
                  <a:txBody>
                    <a:bodyPr/>
                    <a:lstStyle/>
                    <a:p>
                      <a:pPr algn="ctr"/>
                      <a:r>
                        <a:rPr lang="en-CA" dirty="0">
                          <a:sym typeface="Symbol" panose="05050102010706020507" pitchFamily="18" charset="2"/>
                        </a:rPr>
                        <a:t>-</a:t>
                      </a:r>
                      <a:endParaRPr lang="en-CA" dirty="0"/>
                    </a:p>
                  </a:txBody>
                  <a:tcPr/>
                </a:tc>
                <a:extLst>
                  <a:ext uri="{0D108BD9-81ED-4DB2-BD59-A6C34878D82A}">
                    <a16:rowId xmlns:a16="http://schemas.microsoft.com/office/drawing/2014/main" val="4263182027"/>
                  </a:ext>
                </a:extLst>
              </a:tr>
              <a:tr h="370840">
                <a:tc>
                  <a:txBody>
                    <a:bodyPr/>
                    <a:lstStyle/>
                    <a:p>
                      <a:r>
                        <a:rPr lang="en-CA" dirty="0">
                          <a:sym typeface="Symbol" panose="05050102010706020507" pitchFamily="18" charset="2"/>
                        </a:rPr>
                        <a:t> Anthropogenic noise</a:t>
                      </a:r>
                      <a:endParaRPr lang="en-CA" dirty="0"/>
                    </a:p>
                  </a:txBody>
                  <a:tcPr/>
                </a:tc>
                <a:tc>
                  <a:txBody>
                    <a:bodyPr/>
                    <a:lstStyle/>
                    <a:p>
                      <a:pPr algn="ctr"/>
                      <a:r>
                        <a:rPr lang="en-CA" dirty="0">
                          <a:sym typeface="Symbol" panose="05050102010706020507" pitchFamily="18" charset="2"/>
                        </a:rPr>
                        <a:t>4, 5</a:t>
                      </a:r>
                      <a:endParaRPr lang="en-CA" dirty="0"/>
                    </a:p>
                  </a:txBody>
                  <a:tcPr/>
                </a:tc>
                <a:extLst>
                  <a:ext uri="{0D108BD9-81ED-4DB2-BD59-A6C34878D82A}">
                    <a16:rowId xmlns:a16="http://schemas.microsoft.com/office/drawing/2014/main" val="3839852091"/>
                  </a:ext>
                </a:extLst>
              </a:tr>
              <a:tr h="370840">
                <a:tc>
                  <a:txBody>
                    <a:bodyPr/>
                    <a:lstStyle/>
                    <a:p>
                      <a:r>
                        <a:rPr lang="en-CA" dirty="0"/>
                        <a:t>Heat island effect</a:t>
                      </a:r>
                    </a:p>
                  </a:txBody>
                  <a:tcPr/>
                </a:tc>
                <a:tc>
                  <a:txBody>
                    <a:bodyPr/>
                    <a:lstStyle/>
                    <a:p>
                      <a:pPr algn="ctr"/>
                      <a:r>
                        <a:rPr lang="en-CA" dirty="0"/>
                        <a:t>1</a:t>
                      </a:r>
                    </a:p>
                  </a:txBody>
                  <a:tcPr/>
                </a:tc>
                <a:extLst>
                  <a:ext uri="{0D108BD9-81ED-4DB2-BD59-A6C34878D82A}">
                    <a16:rowId xmlns:a16="http://schemas.microsoft.com/office/drawing/2014/main" val="1022473944"/>
                  </a:ext>
                </a:extLst>
              </a:tr>
              <a:tr h="370840">
                <a:tc>
                  <a:txBody>
                    <a:bodyPr/>
                    <a:lstStyle/>
                    <a:p>
                      <a:r>
                        <a:rPr lang="en-CA" dirty="0">
                          <a:sym typeface="Symbol" panose="05050102010706020507" pitchFamily="18" charset="2"/>
                        </a:rPr>
                        <a:t> Proximity to humans &amp; pets</a:t>
                      </a:r>
                      <a:endParaRPr lang="en-CA" dirty="0"/>
                    </a:p>
                  </a:txBody>
                  <a:tcPr/>
                </a:tc>
                <a:tc>
                  <a:txBody>
                    <a:bodyPr/>
                    <a:lstStyle/>
                    <a:p>
                      <a:pPr algn="ctr"/>
                      <a:r>
                        <a:rPr lang="en-CA" dirty="0">
                          <a:sym typeface="Symbol" panose="05050102010706020507" pitchFamily="18" charset="2"/>
                        </a:rPr>
                        <a:t>5, 6</a:t>
                      </a:r>
                      <a:endParaRPr lang="en-CA" dirty="0"/>
                    </a:p>
                  </a:txBody>
                  <a:tcPr/>
                </a:tc>
                <a:extLst>
                  <a:ext uri="{0D108BD9-81ED-4DB2-BD59-A6C34878D82A}">
                    <a16:rowId xmlns:a16="http://schemas.microsoft.com/office/drawing/2014/main" val="2583057133"/>
                  </a:ext>
                </a:extLst>
              </a:tr>
            </a:tbl>
          </a:graphicData>
        </a:graphic>
      </p:graphicFrame>
      <p:pic>
        <p:nvPicPr>
          <p:cNvPr id="6" name="Picture 5" descr="A diagram of a graph&#10;&#10;Description automatically generated">
            <a:extLst>
              <a:ext uri="{FF2B5EF4-FFF2-40B4-BE49-F238E27FC236}">
                <a16:creationId xmlns:a16="http://schemas.microsoft.com/office/drawing/2014/main" id="{BBAF2BF1-2F12-F2A9-DFBC-3DD9751E1A76}"/>
              </a:ext>
            </a:extLst>
          </p:cNvPr>
          <p:cNvPicPr>
            <a:picLocks noChangeAspect="1"/>
          </p:cNvPicPr>
          <p:nvPr/>
        </p:nvPicPr>
        <p:blipFill rotWithShape="1">
          <a:blip r:embed="rId2">
            <a:extLst>
              <a:ext uri="{28A0092B-C50C-407E-A947-70E740481C1C}">
                <a14:useLocalDpi xmlns:a14="http://schemas.microsoft.com/office/drawing/2010/main" val="0"/>
              </a:ext>
            </a:extLst>
          </a:blip>
          <a:srcRect r="15132"/>
          <a:stretch/>
        </p:blipFill>
        <p:spPr>
          <a:xfrm>
            <a:off x="5319539" y="1753546"/>
            <a:ext cx="6110462" cy="3719299"/>
          </a:xfrm>
          <a:prstGeom prst="rect">
            <a:avLst/>
          </a:prstGeom>
        </p:spPr>
      </p:pic>
      <p:sp>
        <p:nvSpPr>
          <p:cNvPr id="7" name="TextBox 6">
            <a:extLst>
              <a:ext uri="{FF2B5EF4-FFF2-40B4-BE49-F238E27FC236}">
                <a16:creationId xmlns:a16="http://schemas.microsoft.com/office/drawing/2014/main" id="{83D3AFCA-91FC-9A93-AEA4-3A281838C7AD}"/>
              </a:ext>
            </a:extLst>
          </p:cNvPr>
          <p:cNvSpPr txBox="1"/>
          <p:nvPr/>
        </p:nvSpPr>
        <p:spPr>
          <a:xfrm>
            <a:off x="5453028" y="3857834"/>
            <a:ext cx="180210" cy="369332"/>
          </a:xfrm>
          <a:prstGeom prst="rect">
            <a:avLst/>
          </a:prstGeom>
          <a:noFill/>
        </p:spPr>
        <p:txBody>
          <a:bodyPr wrap="square" rtlCol="0">
            <a:spAutoFit/>
          </a:bodyPr>
          <a:lstStyle/>
          <a:p>
            <a:r>
              <a:rPr lang="en-CA" dirty="0">
                <a:solidFill>
                  <a:srgbClr val="FF0000"/>
                </a:solidFill>
              </a:rPr>
              <a:t>1</a:t>
            </a:r>
          </a:p>
        </p:txBody>
      </p:sp>
      <p:sp>
        <p:nvSpPr>
          <p:cNvPr id="8" name="TextBox 7">
            <a:extLst>
              <a:ext uri="{FF2B5EF4-FFF2-40B4-BE49-F238E27FC236}">
                <a16:creationId xmlns:a16="http://schemas.microsoft.com/office/drawing/2014/main" id="{BC0609B2-DDEA-8270-3CFC-173ABEF31846}"/>
              </a:ext>
            </a:extLst>
          </p:cNvPr>
          <p:cNvSpPr txBox="1"/>
          <p:nvPr/>
        </p:nvSpPr>
        <p:spPr>
          <a:xfrm>
            <a:off x="5942488" y="4227166"/>
            <a:ext cx="180210" cy="369332"/>
          </a:xfrm>
          <a:prstGeom prst="rect">
            <a:avLst/>
          </a:prstGeom>
          <a:noFill/>
        </p:spPr>
        <p:txBody>
          <a:bodyPr wrap="square" rtlCol="0">
            <a:spAutoFit/>
          </a:bodyPr>
          <a:lstStyle/>
          <a:p>
            <a:r>
              <a:rPr lang="en-CA" dirty="0">
                <a:solidFill>
                  <a:srgbClr val="FF0000"/>
                </a:solidFill>
              </a:rPr>
              <a:t>2</a:t>
            </a:r>
          </a:p>
        </p:txBody>
      </p:sp>
      <p:sp>
        <p:nvSpPr>
          <p:cNvPr id="12" name="TextBox 11">
            <a:extLst>
              <a:ext uri="{FF2B5EF4-FFF2-40B4-BE49-F238E27FC236}">
                <a16:creationId xmlns:a16="http://schemas.microsoft.com/office/drawing/2014/main" id="{22A8BEAE-2A78-3B79-AB30-D71A8E89AFE6}"/>
              </a:ext>
            </a:extLst>
          </p:cNvPr>
          <p:cNvSpPr txBox="1"/>
          <p:nvPr/>
        </p:nvSpPr>
        <p:spPr>
          <a:xfrm>
            <a:off x="7002614" y="3851178"/>
            <a:ext cx="180210" cy="369332"/>
          </a:xfrm>
          <a:prstGeom prst="rect">
            <a:avLst/>
          </a:prstGeom>
          <a:noFill/>
        </p:spPr>
        <p:txBody>
          <a:bodyPr wrap="square" rtlCol="0">
            <a:spAutoFit/>
          </a:bodyPr>
          <a:lstStyle/>
          <a:p>
            <a:r>
              <a:rPr lang="en-CA" dirty="0">
                <a:solidFill>
                  <a:srgbClr val="FF0000"/>
                </a:solidFill>
              </a:rPr>
              <a:t>3</a:t>
            </a:r>
          </a:p>
        </p:txBody>
      </p:sp>
      <p:sp>
        <p:nvSpPr>
          <p:cNvPr id="14" name="TextBox 13">
            <a:extLst>
              <a:ext uri="{FF2B5EF4-FFF2-40B4-BE49-F238E27FC236}">
                <a16:creationId xmlns:a16="http://schemas.microsoft.com/office/drawing/2014/main" id="{CB0AD3CD-508D-9096-C511-2831DF7B2FB3}"/>
              </a:ext>
            </a:extLst>
          </p:cNvPr>
          <p:cNvSpPr txBox="1"/>
          <p:nvPr/>
        </p:nvSpPr>
        <p:spPr>
          <a:xfrm>
            <a:off x="9053895" y="2949014"/>
            <a:ext cx="180210" cy="369332"/>
          </a:xfrm>
          <a:prstGeom prst="rect">
            <a:avLst/>
          </a:prstGeom>
          <a:noFill/>
        </p:spPr>
        <p:txBody>
          <a:bodyPr wrap="square" rtlCol="0">
            <a:spAutoFit/>
          </a:bodyPr>
          <a:lstStyle/>
          <a:p>
            <a:r>
              <a:rPr lang="en-CA" dirty="0">
                <a:solidFill>
                  <a:srgbClr val="FF0000"/>
                </a:solidFill>
              </a:rPr>
              <a:t>4</a:t>
            </a:r>
          </a:p>
        </p:txBody>
      </p:sp>
      <p:sp>
        <p:nvSpPr>
          <p:cNvPr id="15" name="TextBox 14">
            <a:extLst>
              <a:ext uri="{FF2B5EF4-FFF2-40B4-BE49-F238E27FC236}">
                <a16:creationId xmlns:a16="http://schemas.microsoft.com/office/drawing/2014/main" id="{858DACAA-1C24-6FA3-AAD3-361DDB2C1908}"/>
              </a:ext>
            </a:extLst>
          </p:cNvPr>
          <p:cNvSpPr txBox="1"/>
          <p:nvPr/>
        </p:nvSpPr>
        <p:spPr>
          <a:xfrm>
            <a:off x="11075142" y="2360550"/>
            <a:ext cx="180210" cy="369332"/>
          </a:xfrm>
          <a:prstGeom prst="rect">
            <a:avLst/>
          </a:prstGeom>
          <a:noFill/>
        </p:spPr>
        <p:txBody>
          <a:bodyPr wrap="square" rtlCol="0">
            <a:spAutoFit/>
          </a:bodyPr>
          <a:lstStyle/>
          <a:p>
            <a:r>
              <a:rPr lang="en-CA" dirty="0">
                <a:solidFill>
                  <a:srgbClr val="FF0000"/>
                </a:solidFill>
              </a:rPr>
              <a:t>5</a:t>
            </a:r>
          </a:p>
        </p:txBody>
      </p:sp>
      <p:sp>
        <p:nvSpPr>
          <p:cNvPr id="16" name="TextBox 15">
            <a:extLst>
              <a:ext uri="{FF2B5EF4-FFF2-40B4-BE49-F238E27FC236}">
                <a16:creationId xmlns:a16="http://schemas.microsoft.com/office/drawing/2014/main" id="{B3833F3E-5DBB-6D88-2E3B-729C58A18FDE}"/>
              </a:ext>
            </a:extLst>
          </p:cNvPr>
          <p:cNvSpPr txBox="1"/>
          <p:nvPr/>
        </p:nvSpPr>
        <p:spPr>
          <a:xfrm>
            <a:off x="11075142" y="3826730"/>
            <a:ext cx="180210" cy="369332"/>
          </a:xfrm>
          <a:prstGeom prst="rect">
            <a:avLst/>
          </a:prstGeom>
          <a:noFill/>
        </p:spPr>
        <p:txBody>
          <a:bodyPr wrap="square" rtlCol="0">
            <a:spAutoFit/>
          </a:bodyPr>
          <a:lstStyle/>
          <a:p>
            <a:r>
              <a:rPr lang="en-CA" dirty="0">
                <a:solidFill>
                  <a:srgbClr val="FF0000"/>
                </a:solidFill>
              </a:rPr>
              <a:t>6</a:t>
            </a:r>
          </a:p>
        </p:txBody>
      </p:sp>
      <p:sp>
        <p:nvSpPr>
          <p:cNvPr id="17" name="TextBox 16">
            <a:extLst>
              <a:ext uri="{FF2B5EF4-FFF2-40B4-BE49-F238E27FC236}">
                <a16:creationId xmlns:a16="http://schemas.microsoft.com/office/drawing/2014/main" id="{5E923EEB-405A-BCD7-8FAE-B6E2931D08B6}"/>
              </a:ext>
            </a:extLst>
          </p:cNvPr>
          <p:cNvSpPr txBox="1"/>
          <p:nvPr/>
        </p:nvSpPr>
        <p:spPr>
          <a:xfrm>
            <a:off x="761998" y="5103513"/>
            <a:ext cx="4310585" cy="369332"/>
          </a:xfrm>
          <a:prstGeom prst="rect">
            <a:avLst/>
          </a:prstGeom>
          <a:noFill/>
        </p:spPr>
        <p:txBody>
          <a:bodyPr wrap="square" rtlCol="0">
            <a:spAutoFit/>
          </a:bodyPr>
          <a:lstStyle/>
          <a:p>
            <a:r>
              <a:rPr lang="en-CA" dirty="0"/>
              <a:t>This is by no means an exhaustive list</a:t>
            </a:r>
          </a:p>
        </p:txBody>
      </p:sp>
    </p:spTree>
    <p:extLst>
      <p:ext uri="{BB962C8B-B14F-4D97-AF65-F5344CB8AC3E}">
        <p14:creationId xmlns:p14="http://schemas.microsoft.com/office/powerpoint/2010/main" val="19545323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ADE68-9DDF-7210-B30A-3B51C3D9AB83}"/>
              </a:ext>
            </a:extLst>
          </p:cNvPr>
          <p:cNvSpPr>
            <a:spLocks noGrp="1"/>
          </p:cNvSpPr>
          <p:nvPr>
            <p:ph type="title"/>
          </p:nvPr>
        </p:nvSpPr>
        <p:spPr>
          <a:xfrm>
            <a:off x="762000" y="1524000"/>
            <a:ext cx="9144000" cy="728749"/>
          </a:xfrm>
        </p:spPr>
        <p:txBody>
          <a:bodyPr/>
          <a:lstStyle/>
          <a:p>
            <a:r>
              <a:rPr lang="en-CA" dirty="0"/>
              <a:t>Sentinels and urban settings</a:t>
            </a:r>
          </a:p>
        </p:txBody>
      </p:sp>
      <p:sp>
        <p:nvSpPr>
          <p:cNvPr id="3" name="Content Placeholder 2">
            <a:extLst>
              <a:ext uri="{FF2B5EF4-FFF2-40B4-BE49-F238E27FC236}">
                <a16:creationId xmlns:a16="http://schemas.microsoft.com/office/drawing/2014/main" id="{C98430AF-E998-5AF5-7AD3-F351448C1A1E}"/>
              </a:ext>
            </a:extLst>
          </p:cNvPr>
          <p:cNvSpPr>
            <a:spLocks noGrp="1"/>
          </p:cNvSpPr>
          <p:nvPr>
            <p:ph idx="1"/>
          </p:nvPr>
        </p:nvSpPr>
        <p:spPr>
          <a:xfrm>
            <a:off x="762000" y="2252749"/>
            <a:ext cx="10668000" cy="3843251"/>
          </a:xfrm>
        </p:spPr>
        <p:txBody>
          <a:bodyPr>
            <a:normAutofit/>
          </a:bodyPr>
          <a:lstStyle/>
          <a:p>
            <a:pPr marL="0" indent="0">
              <a:buNone/>
            </a:pPr>
            <a:r>
              <a:rPr lang="en-CA" sz="2400" dirty="0"/>
              <a:t>Urban settings are expected to increase the likelihood of sentinel behavior</a:t>
            </a:r>
          </a:p>
          <a:p>
            <a:r>
              <a:rPr lang="en-CA" sz="2400" dirty="0"/>
              <a:t>Increased access to food = </a:t>
            </a:r>
            <a:r>
              <a:rPr lang="fr-CA" sz="2400" dirty="0"/>
              <a:t>↑ Energy</a:t>
            </a:r>
          </a:p>
          <a:p>
            <a:r>
              <a:rPr lang="fr-CA" sz="2400" dirty="0" err="1"/>
              <a:t>Presence</a:t>
            </a:r>
            <a:r>
              <a:rPr lang="fr-CA" sz="2400" dirty="0"/>
              <a:t> of </a:t>
            </a:r>
            <a:r>
              <a:rPr lang="fr-CA" sz="2400" dirty="0" err="1"/>
              <a:t>urbanized</a:t>
            </a:r>
            <a:r>
              <a:rPr lang="fr-CA" sz="2400" dirty="0"/>
              <a:t> </a:t>
            </a:r>
            <a:r>
              <a:rPr lang="fr-CA" sz="2400" dirty="0" err="1"/>
              <a:t>predators</a:t>
            </a:r>
            <a:r>
              <a:rPr lang="fr-CA" sz="2400" dirty="0"/>
              <a:t> and </a:t>
            </a:r>
            <a:r>
              <a:rPr lang="fr-CA" sz="2400" dirty="0" err="1"/>
              <a:t>humans</a:t>
            </a:r>
            <a:r>
              <a:rPr lang="fr-CA" sz="2400" dirty="0"/>
              <a:t> = ↑ Risk</a:t>
            </a:r>
          </a:p>
          <a:p>
            <a:r>
              <a:rPr lang="fr-CA" sz="2400" dirty="0" err="1"/>
              <a:t>Abundant</a:t>
            </a:r>
            <a:r>
              <a:rPr lang="fr-CA" sz="2400" dirty="0"/>
              <a:t> locations for </a:t>
            </a:r>
            <a:r>
              <a:rPr lang="fr-CA" sz="2400" dirty="0" err="1"/>
              <a:t>sentinels</a:t>
            </a:r>
            <a:r>
              <a:rPr lang="fr-CA" sz="2400" dirty="0"/>
              <a:t> to </a:t>
            </a:r>
            <a:r>
              <a:rPr lang="fr-CA" sz="2400" dirty="0" err="1"/>
              <a:t>perch</a:t>
            </a:r>
            <a:r>
              <a:rPr lang="fr-CA" sz="2400" dirty="0"/>
              <a:t> on</a:t>
            </a:r>
          </a:p>
          <a:p>
            <a:endParaRPr lang="fr-CA" sz="2400" dirty="0"/>
          </a:p>
          <a:p>
            <a:pPr marL="0" indent="0">
              <a:buNone/>
            </a:pPr>
            <a:r>
              <a:rPr lang="fr-CA" sz="2400" dirty="0"/>
              <a:t>In </a:t>
            </a:r>
            <a:r>
              <a:rPr lang="fr-CA" sz="2400" dirty="0" err="1"/>
              <a:t>turn</a:t>
            </a:r>
            <a:r>
              <a:rPr lang="fr-CA" sz="2400" dirty="0"/>
              <a:t>, </a:t>
            </a:r>
            <a:r>
              <a:rPr lang="fr-CA" sz="2400" dirty="0" err="1"/>
              <a:t>sentinels</a:t>
            </a:r>
            <a:r>
              <a:rPr lang="fr-CA" sz="2400" dirty="0"/>
              <a:t> are </a:t>
            </a:r>
            <a:r>
              <a:rPr lang="fr-CA" sz="2400" dirty="0" err="1"/>
              <a:t>expected</a:t>
            </a:r>
            <a:r>
              <a:rPr lang="fr-CA" sz="2400" dirty="0"/>
              <a:t> to </a:t>
            </a:r>
            <a:r>
              <a:rPr lang="fr-CA" sz="2400" dirty="0" err="1"/>
              <a:t>decrease</a:t>
            </a:r>
            <a:r>
              <a:rPr lang="fr-CA" sz="2400" dirty="0"/>
              <a:t> the </a:t>
            </a:r>
            <a:r>
              <a:rPr lang="fr-CA" sz="2400" dirty="0" err="1"/>
              <a:t>individual</a:t>
            </a:r>
            <a:r>
              <a:rPr lang="fr-CA" sz="2400" dirty="0"/>
              <a:t> vigilance of </a:t>
            </a:r>
            <a:r>
              <a:rPr lang="fr-CA" sz="2400" dirty="0" err="1"/>
              <a:t>foragers</a:t>
            </a:r>
            <a:r>
              <a:rPr lang="fr-CA" sz="2400" dirty="0"/>
              <a:t>.</a:t>
            </a:r>
            <a:endParaRPr lang="en-CA" sz="2400" dirty="0"/>
          </a:p>
        </p:txBody>
      </p:sp>
    </p:spTree>
    <p:extLst>
      <p:ext uri="{BB962C8B-B14F-4D97-AF65-F5344CB8AC3E}">
        <p14:creationId xmlns:p14="http://schemas.microsoft.com/office/powerpoint/2010/main" val="4057300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ECD42-CEBF-9953-6FE4-228B37EF049A}"/>
              </a:ext>
            </a:extLst>
          </p:cNvPr>
          <p:cNvSpPr>
            <a:spLocks noGrp="1"/>
          </p:cNvSpPr>
          <p:nvPr>
            <p:ph type="title"/>
          </p:nvPr>
        </p:nvSpPr>
        <p:spPr>
          <a:xfrm>
            <a:off x="762000" y="1524000"/>
            <a:ext cx="10667999" cy="913375"/>
          </a:xfrm>
        </p:spPr>
        <p:txBody>
          <a:bodyPr>
            <a:normAutofit/>
          </a:bodyPr>
          <a:lstStyle/>
          <a:p>
            <a:r>
              <a:rPr lang="en-US" dirty="0"/>
              <a:t>Chapter 2 – The empirical study</a:t>
            </a:r>
          </a:p>
        </p:txBody>
      </p:sp>
      <p:sp>
        <p:nvSpPr>
          <p:cNvPr id="3" name="Content Placeholder 2">
            <a:extLst>
              <a:ext uri="{FF2B5EF4-FFF2-40B4-BE49-F238E27FC236}">
                <a16:creationId xmlns:a16="http://schemas.microsoft.com/office/drawing/2014/main" id="{5ACAFACB-3768-C00A-CA1E-41AD39868FCF}"/>
              </a:ext>
            </a:extLst>
          </p:cNvPr>
          <p:cNvSpPr>
            <a:spLocks noGrp="1"/>
          </p:cNvSpPr>
          <p:nvPr>
            <p:ph idx="1"/>
          </p:nvPr>
        </p:nvSpPr>
        <p:spPr>
          <a:xfrm>
            <a:off x="762000" y="2439629"/>
            <a:ext cx="10668000" cy="3656371"/>
          </a:xfrm>
        </p:spPr>
        <p:txBody>
          <a:bodyPr vert="horz" lIns="91440" tIns="45720" rIns="91440" bIns="45720" rtlCol="0" anchor="t">
            <a:normAutofit/>
          </a:bodyPr>
          <a:lstStyle/>
          <a:p>
            <a:pPr marL="0" indent="0">
              <a:buNone/>
            </a:pPr>
            <a:r>
              <a:rPr lang="en-US" sz="2400" dirty="0"/>
              <a:t>Objective: To determine whether and how individual vigilance while foraging is affected by the presence of a sentinel </a:t>
            </a:r>
            <a:r>
              <a:rPr lang="en-US" sz="2400" dirty="0">
                <a:ea typeface="+mn-lt"/>
                <a:cs typeface="+mn-lt"/>
              </a:rPr>
              <a:t>and the environment in which the individual forages in.</a:t>
            </a:r>
          </a:p>
          <a:p>
            <a:pPr marL="0" indent="0">
              <a:buNone/>
            </a:pPr>
            <a:endParaRPr lang="en-US" sz="2400" dirty="0">
              <a:ea typeface="+mn-lt"/>
              <a:cs typeface="+mn-lt"/>
            </a:endParaRPr>
          </a:p>
          <a:p>
            <a:pPr marL="0" indent="0">
              <a:buNone/>
            </a:pPr>
            <a:r>
              <a:rPr lang="fr-CA" sz="2400" dirty="0"/>
              <a:t>The </a:t>
            </a:r>
            <a:r>
              <a:rPr lang="fr-CA" sz="2400" dirty="0" err="1"/>
              <a:t>modified</a:t>
            </a:r>
            <a:r>
              <a:rPr lang="fr-CA" sz="2400" dirty="0"/>
              <a:t> use of social </a:t>
            </a:r>
            <a:r>
              <a:rPr lang="fr-CA" sz="2400" dirty="0" err="1"/>
              <a:t>behaviors</a:t>
            </a:r>
            <a:r>
              <a:rPr lang="fr-CA" sz="2400" dirty="0"/>
              <a:t> in </a:t>
            </a:r>
            <a:r>
              <a:rPr lang="fr-CA" sz="2400" dirty="0" err="1"/>
              <a:t>urbanized</a:t>
            </a:r>
            <a:r>
              <a:rPr lang="fr-CA" sz="2400" dirty="0"/>
              <a:t> </a:t>
            </a:r>
            <a:r>
              <a:rPr lang="fr-CA" sz="2400" dirty="0" err="1"/>
              <a:t>species</a:t>
            </a:r>
            <a:r>
              <a:rPr lang="fr-CA" sz="2400" dirty="0"/>
              <a:t> </a:t>
            </a:r>
            <a:r>
              <a:rPr lang="fr-CA" sz="2400" dirty="0" err="1"/>
              <a:t>is</a:t>
            </a:r>
            <a:r>
              <a:rPr lang="fr-CA" sz="2400" dirty="0"/>
              <a:t> </a:t>
            </a:r>
            <a:r>
              <a:rPr lang="fr-CA" sz="2400" dirty="0" err="1"/>
              <a:t>understudied</a:t>
            </a:r>
            <a:r>
              <a:rPr lang="fr-CA" sz="2400" dirty="0"/>
              <a:t> and </a:t>
            </a:r>
            <a:r>
              <a:rPr lang="fr-CA" sz="2400" dirty="0" err="1"/>
              <a:t>could</a:t>
            </a:r>
            <a:r>
              <a:rPr lang="fr-CA" sz="2400" dirty="0"/>
              <a:t> </a:t>
            </a:r>
            <a:r>
              <a:rPr lang="fr-CA" sz="2400" dirty="0" err="1"/>
              <a:t>explain</a:t>
            </a:r>
            <a:r>
              <a:rPr lang="fr-CA" sz="2400" dirty="0"/>
              <a:t>, in part, the </a:t>
            </a:r>
            <a:r>
              <a:rPr lang="fr-CA" sz="2400" dirty="0" err="1"/>
              <a:t>success</a:t>
            </a:r>
            <a:r>
              <a:rPr lang="fr-CA" sz="2400" dirty="0"/>
              <a:t> of American crows in </a:t>
            </a:r>
            <a:r>
              <a:rPr lang="fr-CA" sz="2400" dirty="0" err="1"/>
              <a:t>urban</a:t>
            </a:r>
            <a:r>
              <a:rPr lang="fr-CA" sz="2400" dirty="0"/>
              <a:t> areas</a:t>
            </a:r>
            <a:endParaRPr lang="en-US" sz="2400" dirty="0">
              <a:ea typeface="+mn-lt"/>
              <a:cs typeface="+mn-lt"/>
            </a:endParaRPr>
          </a:p>
          <a:p>
            <a:pPr marL="0" indent="0">
              <a:buNone/>
            </a:pPr>
            <a:endParaRPr lang="en-US" sz="2400" dirty="0">
              <a:ea typeface="+mn-lt"/>
              <a:cs typeface="+mn-lt"/>
            </a:endParaRPr>
          </a:p>
          <a:p>
            <a:pPr marL="0" indent="0">
              <a:buNone/>
            </a:pPr>
            <a:r>
              <a:rPr lang="en-US" sz="2400" dirty="0">
                <a:ea typeface="+mn-lt"/>
                <a:cs typeface="+mn-lt"/>
              </a:rPr>
              <a:t>Prediction: Foragers would be less vigilant in the presence of a sentinel but be more vigilant in commercial areas.</a:t>
            </a:r>
            <a:endParaRPr lang="en-US" sz="2400" dirty="0"/>
          </a:p>
        </p:txBody>
      </p:sp>
    </p:spTree>
    <p:extLst>
      <p:ext uri="{BB962C8B-B14F-4D97-AF65-F5344CB8AC3E}">
        <p14:creationId xmlns:p14="http://schemas.microsoft.com/office/powerpoint/2010/main" val="645467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BE89F-7B4C-7BC3-13A2-696F4333A6F9}"/>
              </a:ext>
            </a:extLst>
          </p:cNvPr>
          <p:cNvSpPr>
            <a:spLocks noGrp="1"/>
          </p:cNvSpPr>
          <p:nvPr>
            <p:ph type="title"/>
          </p:nvPr>
        </p:nvSpPr>
        <p:spPr>
          <a:xfrm>
            <a:off x="688932" y="538978"/>
            <a:ext cx="9144000" cy="1263649"/>
          </a:xfrm>
        </p:spPr>
        <p:txBody>
          <a:bodyPr/>
          <a:lstStyle/>
          <a:p>
            <a:r>
              <a:rPr lang="fr-CA" dirty="0"/>
              <a:t>American crows in </a:t>
            </a:r>
            <a:r>
              <a:rPr lang="fr-CA" dirty="0" err="1"/>
              <a:t>urban</a:t>
            </a:r>
            <a:r>
              <a:rPr lang="fr-CA" dirty="0"/>
              <a:t> areas</a:t>
            </a:r>
            <a:endParaRPr lang="fr-CA" dirty="0">
              <a:cs typeface="Calibri Light"/>
            </a:endParaRPr>
          </a:p>
        </p:txBody>
      </p:sp>
      <p:sp>
        <p:nvSpPr>
          <p:cNvPr id="6" name="TextBox 5">
            <a:extLst>
              <a:ext uri="{FF2B5EF4-FFF2-40B4-BE49-F238E27FC236}">
                <a16:creationId xmlns:a16="http://schemas.microsoft.com/office/drawing/2014/main" id="{B6BB40F2-11A6-42F3-8065-6B246686EC97}"/>
              </a:ext>
            </a:extLst>
          </p:cNvPr>
          <p:cNvSpPr txBox="1"/>
          <p:nvPr/>
        </p:nvSpPr>
        <p:spPr>
          <a:xfrm>
            <a:off x="838200" y="5327276"/>
            <a:ext cx="5015346" cy="1200329"/>
          </a:xfrm>
          <a:prstGeom prst="rect">
            <a:avLst/>
          </a:prstGeom>
          <a:noFill/>
        </p:spPr>
        <p:txBody>
          <a:bodyPr wrap="square" lIns="91440" tIns="45720" rIns="91440" bIns="45720" rtlCol="0" anchor="t">
            <a:spAutoFit/>
          </a:bodyPr>
          <a:lstStyle/>
          <a:p>
            <a:r>
              <a:rPr lang="en-US" b="0" i="0" dirty="0" err="1">
                <a:solidFill>
                  <a:schemeClr val="bg1">
                    <a:lumMod val="65000"/>
                    <a:lumOff val="35000"/>
                  </a:schemeClr>
                </a:solidFill>
                <a:effectLst/>
                <a:latin typeface="-apple-system"/>
              </a:rPr>
              <a:t>Marzluff</a:t>
            </a:r>
            <a:r>
              <a:rPr lang="en-US" b="0" i="0" dirty="0">
                <a:solidFill>
                  <a:schemeClr val="bg1">
                    <a:lumMod val="65000"/>
                    <a:lumOff val="35000"/>
                  </a:schemeClr>
                </a:solidFill>
                <a:effectLst/>
                <a:latin typeface="-apple-system"/>
              </a:rPr>
              <a:t> </a:t>
            </a:r>
            <a:r>
              <a:rPr lang="en-US" b="0" i="1" dirty="0">
                <a:solidFill>
                  <a:schemeClr val="bg1">
                    <a:lumMod val="65000"/>
                    <a:lumOff val="35000"/>
                  </a:schemeClr>
                </a:solidFill>
                <a:effectLst/>
                <a:latin typeface="-apple-system"/>
              </a:rPr>
              <a:t>et al.</a:t>
            </a:r>
            <a:r>
              <a:rPr lang="en-US" b="0" i="0" dirty="0">
                <a:solidFill>
                  <a:schemeClr val="bg1">
                    <a:lumMod val="65000"/>
                    <a:lumOff val="35000"/>
                  </a:schemeClr>
                </a:solidFill>
                <a:effectLst/>
                <a:latin typeface="-apple-system"/>
              </a:rPr>
              <a:t>(2001). </a:t>
            </a:r>
            <a:r>
              <a:rPr lang="en-US" b="0" i="1" dirty="0">
                <a:solidFill>
                  <a:schemeClr val="bg1">
                    <a:lumMod val="65000"/>
                    <a:lumOff val="35000"/>
                  </a:schemeClr>
                </a:solidFill>
                <a:effectLst/>
                <a:latin typeface="-apple-system"/>
              </a:rPr>
              <a:t>Avian Ecology and Conservation in an Urbanizing World || Causes and consequences of expanding American Crow populations.</a:t>
            </a:r>
            <a:endParaRPr lang="en-CA" dirty="0">
              <a:solidFill>
                <a:schemeClr val="bg1">
                  <a:lumMod val="65000"/>
                  <a:lumOff val="35000"/>
                </a:schemeClr>
              </a:solidFill>
            </a:endParaRPr>
          </a:p>
        </p:txBody>
      </p:sp>
      <p:sp>
        <p:nvSpPr>
          <p:cNvPr id="7" name="TextBox 6">
            <a:extLst>
              <a:ext uri="{FF2B5EF4-FFF2-40B4-BE49-F238E27FC236}">
                <a16:creationId xmlns:a16="http://schemas.microsoft.com/office/drawing/2014/main" id="{8A3E0DAD-F38C-9236-58A7-69A469B25E30}"/>
              </a:ext>
            </a:extLst>
          </p:cNvPr>
          <p:cNvSpPr txBox="1"/>
          <p:nvPr/>
        </p:nvSpPr>
        <p:spPr>
          <a:xfrm>
            <a:off x="6280274" y="2063300"/>
            <a:ext cx="5073526" cy="1384995"/>
          </a:xfrm>
          <a:prstGeom prst="rect">
            <a:avLst/>
          </a:prstGeom>
          <a:noFill/>
        </p:spPr>
        <p:txBody>
          <a:bodyPr wrap="square" lIns="91440" tIns="45720" rIns="91440" bIns="45720" rtlCol="0" anchor="t">
            <a:spAutoFit/>
          </a:bodyPr>
          <a:lstStyle/>
          <a:p>
            <a:r>
              <a:rPr lang="fr-CA" sz="2800" dirty="0" err="1">
                <a:cs typeface="Calibri"/>
              </a:rPr>
              <a:t>Does</a:t>
            </a:r>
            <a:r>
              <a:rPr lang="fr-CA" sz="2800" dirty="0">
                <a:cs typeface="Calibri"/>
              </a:rPr>
              <a:t> the social nature of </a:t>
            </a:r>
            <a:r>
              <a:rPr lang="fr-CA" sz="2800" dirty="0" err="1">
                <a:cs typeface="Calibri"/>
              </a:rPr>
              <a:t>urbanized</a:t>
            </a:r>
            <a:r>
              <a:rPr lang="fr-CA" sz="2800" dirty="0">
                <a:cs typeface="Calibri"/>
              </a:rPr>
              <a:t> </a:t>
            </a:r>
            <a:r>
              <a:rPr lang="fr-CA" sz="2800" dirty="0" err="1">
                <a:cs typeface="Calibri"/>
              </a:rPr>
              <a:t>species</a:t>
            </a:r>
            <a:r>
              <a:rPr lang="fr-CA" sz="2800" dirty="0">
                <a:cs typeface="Calibri"/>
              </a:rPr>
              <a:t> </a:t>
            </a:r>
            <a:r>
              <a:rPr lang="fr-CA" sz="2800" dirty="0" err="1">
                <a:cs typeface="Calibri"/>
              </a:rPr>
              <a:t>contribute</a:t>
            </a:r>
            <a:r>
              <a:rPr lang="fr-CA" sz="2800" dirty="0">
                <a:cs typeface="Calibri"/>
              </a:rPr>
              <a:t> to </a:t>
            </a:r>
            <a:r>
              <a:rPr lang="fr-CA" sz="2800" dirty="0" err="1">
                <a:cs typeface="Calibri"/>
              </a:rPr>
              <a:t>their</a:t>
            </a:r>
            <a:r>
              <a:rPr lang="fr-CA" sz="2800" dirty="0">
                <a:cs typeface="Calibri"/>
              </a:rPr>
              <a:t> </a:t>
            </a:r>
            <a:r>
              <a:rPr lang="fr-CA" sz="2800" dirty="0" err="1">
                <a:cs typeface="Calibri"/>
              </a:rPr>
              <a:t>success</a:t>
            </a:r>
            <a:r>
              <a:rPr lang="fr-CA" sz="2800" dirty="0">
                <a:cs typeface="Calibri"/>
              </a:rPr>
              <a:t> in </a:t>
            </a:r>
            <a:r>
              <a:rPr lang="fr-CA" sz="2800" dirty="0" err="1">
                <a:cs typeface="Calibri"/>
              </a:rPr>
              <a:t>urban</a:t>
            </a:r>
            <a:r>
              <a:rPr lang="fr-CA" sz="2800" dirty="0">
                <a:cs typeface="Calibri"/>
              </a:rPr>
              <a:t> areas?</a:t>
            </a:r>
          </a:p>
        </p:txBody>
      </p:sp>
      <p:pic>
        <p:nvPicPr>
          <p:cNvPr id="9" name="Picture 8">
            <a:extLst>
              <a:ext uri="{FF2B5EF4-FFF2-40B4-BE49-F238E27FC236}">
                <a16:creationId xmlns:a16="http://schemas.microsoft.com/office/drawing/2014/main" id="{86643C2C-2C28-4AA1-4AA4-0F2E28F0AA4E}"/>
              </a:ext>
            </a:extLst>
          </p:cNvPr>
          <p:cNvPicPr>
            <a:picLocks noChangeAspect="1"/>
          </p:cNvPicPr>
          <p:nvPr/>
        </p:nvPicPr>
        <p:blipFill>
          <a:blip r:embed="rId3"/>
          <a:stretch>
            <a:fillRect/>
          </a:stretch>
        </p:blipFill>
        <p:spPr>
          <a:xfrm>
            <a:off x="838200" y="1796928"/>
            <a:ext cx="4927803" cy="3536680"/>
          </a:xfrm>
          <a:prstGeom prst="rect">
            <a:avLst/>
          </a:prstGeom>
        </p:spPr>
      </p:pic>
      <p:sp>
        <p:nvSpPr>
          <p:cNvPr id="3" name="TextBox 2">
            <a:extLst>
              <a:ext uri="{FF2B5EF4-FFF2-40B4-BE49-F238E27FC236}">
                <a16:creationId xmlns:a16="http://schemas.microsoft.com/office/drawing/2014/main" id="{6B0342ED-5211-2C06-90FB-F810452E3063}"/>
              </a:ext>
            </a:extLst>
          </p:cNvPr>
          <p:cNvSpPr txBox="1"/>
          <p:nvPr/>
        </p:nvSpPr>
        <p:spPr>
          <a:xfrm>
            <a:off x="838200" y="1815598"/>
            <a:ext cx="2197274" cy="313150"/>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5" name="TextBox 4">
            <a:extLst>
              <a:ext uri="{FF2B5EF4-FFF2-40B4-BE49-F238E27FC236}">
                <a16:creationId xmlns:a16="http://schemas.microsoft.com/office/drawing/2014/main" id="{D02B434A-98A1-C161-048A-3CE84BB617FE}"/>
              </a:ext>
            </a:extLst>
          </p:cNvPr>
          <p:cNvSpPr txBox="1"/>
          <p:nvPr/>
        </p:nvSpPr>
        <p:spPr>
          <a:xfrm rot="16200000">
            <a:off x="-208767" y="3225451"/>
            <a:ext cx="2724411" cy="400110"/>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CA" sz="2000" b="1" dirty="0">
                <a:solidFill>
                  <a:schemeClr val="bg1"/>
                </a:solidFill>
                <a:cs typeface="Calibri"/>
              </a:rPr>
              <a:t>Crows </a:t>
            </a:r>
            <a:r>
              <a:rPr lang="fr-CA" sz="2000" b="1" dirty="0" err="1">
                <a:solidFill>
                  <a:schemeClr val="bg1"/>
                </a:solidFill>
                <a:cs typeface="Calibri"/>
              </a:rPr>
              <a:t>spotted</a:t>
            </a:r>
            <a:r>
              <a:rPr lang="fr-CA" sz="2000" b="1" dirty="0">
                <a:solidFill>
                  <a:schemeClr val="bg1"/>
                </a:solidFill>
                <a:cs typeface="Calibri"/>
              </a:rPr>
              <a:t> per </a:t>
            </a:r>
            <a:r>
              <a:rPr lang="fr-CA" sz="2000" b="1" dirty="0" err="1">
                <a:solidFill>
                  <a:schemeClr val="bg1"/>
                </a:solidFill>
                <a:cs typeface="Calibri"/>
              </a:rPr>
              <a:t>hour</a:t>
            </a:r>
            <a:endParaRPr lang="fr-CA" sz="2000" dirty="0">
              <a:solidFill>
                <a:schemeClr val="bg1"/>
              </a:solidFill>
              <a:cs typeface="Calibri"/>
            </a:endParaRPr>
          </a:p>
        </p:txBody>
      </p:sp>
      <p:sp>
        <p:nvSpPr>
          <p:cNvPr id="8" name="TextBox 7">
            <a:extLst>
              <a:ext uri="{FF2B5EF4-FFF2-40B4-BE49-F238E27FC236}">
                <a16:creationId xmlns:a16="http://schemas.microsoft.com/office/drawing/2014/main" id="{008E3D10-A280-47FC-8014-7E6C3477491F}"/>
              </a:ext>
            </a:extLst>
          </p:cNvPr>
          <p:cNvSpPr txBox="1"/>
          <p:nvPr/>
        </p:nvSpPr>
        <p:spPr>
          <a:xfrm>
            <a:off x="6280273" y="4251794"/>
            <a:ext cx="5073527" cy="1815882"/>
          </a:xfrm>
          <a:prstGeom prst="rect">
            <a:avLst/>
          </a:prstGeom>
          <a:noFill/>
        </p:spPr>
        <p:txBody>
          <a:bodyPr wrap="square" lIns="91440" tIns="45720" rIns="91440" bIns="45720" rtlCol="0" anchor="t">
            <a:spAutoFit/>
          </a:bodyPr>
          <a:lstStyle/>
          <a:p>
            <a:r>
              <a:rPr lang="fr-CA" sz="2800" dirty="0">
                <a:cs typeface="Calibri"/>
              </a:rPr>
              <a:t>American crows (</a:t>
            </a:r>
            <a:r>
              <a:rPr lang="fr-CA" sz="2800" i="1" dirty="0" err="1">
                <a:cs typeface="Calibri"/>
              </a:rPr>
              <a:t>Corvus</a:t>
            </a:r>
            <a:r>
              <a:rPr lang="fr-CA" sz="2800" i="1" dirty="0">
                <a:cs typeface="Calibri"/>
              </a:rPr>
              <a:t> </a:t>
            </a:r>
            <a:r>
              <a:rPr lang="fr-CA" sz="2800" i="1" dirty="0" err="1">
                <a:cs typeface="Calibri"/>
              </a:rPr>
              <a:t>brachyrhynchos</a:t>
            </a:r>
            <a:r>
              <a:rPr lang="fr-CA" sz="2800" dirty="0">
                <a:cs typeface="Calibri"/>
              </a:rPr>
              <a:t>) are an </a:t>
            </a:r>
            <a:r>
              <a:rPr lang="fr-CA" sz="2800" dirty="0" err="1">
                <a:cs typeface="Calibri"/>
              </a:rPr>
              <a:t>ideal</a:t>
            </a:r>
            <a:r>
              <a:rPr lang="fr-CA" sz="2800" dirty="0">
                <a:cs typeface="Calibri"/>
              </a:rPr>
              <a:t> model to test for social </a:t>
            </a:r>
            <a:r>
              <a:rPr lang="fr-CA" sz="2800" dirty="0" err="1">
                <a:cs typeface="Calibri"/>
              </a:rPr>
              <a:t>behaviors</a:t>
            </a:r>
            <a:r>
              <a:rPr lang="fr-CA" sz="2800" dirty="0">
                <a:cs typeface="Calibri"/>
              </a:rPr>
              <a:t> in </a:t>
            </a:r>
            <a:r>
              <a:rPr lang="fr-CA" sz="2800" dirty="0" err="1">
                <a:cs typeface="Calibri"/>
              </a:rPr>
              <a:t>urbanized</a:t>
            </a:r>
            <a:r>
              <a:rPr lang="fr-CA" sz="2800" dirty="0">
                <a:cs typeface="Calibri"/>
              </a:rPr>
              <a:t> </a:t>
            </a:r>
            <a:r>
              <a:rPr lang="fr-CA" sz="2800" dirty="0" err="1">
                <a:cs typeface="Calibri"/>
              </a:rPr>
              <a:t>species</a:t>
            </a:r>
            <a:r>
              <a:rPr lang="fr-CA" sz="2800" dirty="0">
                <a:cs typeface="Calibri"/>
              </a:rPr>
              <a:t>.</a:t>
            </a:r>
          </a:p>
        </p:txBody>
      </p:sp>
      <p:pic>
        <p:nvPicPr>
          <p:cNvPr id="4" name="Picture 3">
            <a:extLst>
              <a:ext uri="{FF2B5EF4-FFF2-40B4-BE49-F238E27FC236}">
                <a16:creationId xmlns:a16="http://schemas.microsoft.com/office/drawing/2014/main" id="{5029D41E-8F0D-D547-E6FD-31FAA5E4534B}"/>
              </a:ext>
            </a:extLst>
          </p:cNvPr>
          <p:cNvPicPr>
            <a:picLocks noChangeAspect="1"/>
          </p:cNvPicPr>
          <p:nvPr/>
        </p:nvPicPr>
        <p:blipFill>
          <a:blip r:embed="rId4"/>
          <a:stretch>
            <a:fillRect/>
          </a:stretch>
        </p:blipFill>
        <p:spPr>
          <a:xfrm>
            <a:off x="688932" y="1099151"/>
            <a:ext cx="2801069" cy="2468966"/>
          </a:xfrm>
          <a:prstGeom prst="rect">
            <a:avLst/>
          </a:prstGeom>
        </p:spPr>
      </p:pic>
    </p:spTree>
    <p:extLst>
      <p:ext uri="{BB962C8B-B14F-4D97-AF65-F5344CB8AC3E}">
        <p14:creationId xmlns:p14="http://schemas.microsoft.com/office/powerpoint/2010/main" val="1901123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550EC0-B43B-12B1-2242-1F7CAC8E03F9}"/>
              </a:ext>
            </a:extLst>
          </p:cNvPr>
          <p:cNvSpPr>
            <a:spLocks noGrp="1"/>
          </p:cNvSpPr>
          <p:nvPr>
            <p:ph type="title"/>
          </p:nvPr>
        </p:nvSpPr>
        <p:spPr>
          <a:xfrm>
            <a:off x="0" y="1062039"/>
            <a:ext cx="4627841" cy="871463"/>
          </a:xfrm>
        </p:spPr>
        <p:txBody>
          <a:bodyPr vert="horz" lIns="91440" tIns="45720" rIns="91440" bIns="45720" rtlCol="0" anchor="b" anchorCtr="0">
            <a:normAutofit/>
          </a:bodyPr>
          <a:lstStyle/>
          <a:p>
            <a:r>
              <a:rPr lang="en-CA" sz="5400" dirty="0" err="1"/>
              <a:t>Crowkemon</a:t>
            </a:r>
            <a:r>
              <a:rPr lang="en-CA" sz="5400" dirty="0"/>
              <a:t> Go</a:t>
            </a:r>
            <a:endParaRPr lang="en-US" sz="5400" dirty="0"/>
          </a:p>
        </p:txBody>
      </p:sp>
      <p:pic>
        <p:nvPicPr>
          <p:cNvPr id="4" name="Content Placeholder 3" descr="A map of a city&#10;&#10;Description automatically generated">
            <a:extLst>
              <a:ext uri="{FF2B5EF4-FFF2-40B4-BE49-F238E27FC236}">
                <a16:creationId xmlns:a16="http://schemas.microsoft.com/office/drawing/2014/main" id="{5AF58977-2E6B-6021-D75A-547704195E08}"/>
              </a:ext>
            </a:extLst>
          </p:cNvPr>
          <p:cNvPicPr>
            <a:picLocks noGrp="1" noChangeAspect="1"/>
          </p:cNvPicPr>
          <p:nvPr>
            <p:ph idx="1"/>
          </p:nvPr>
        </p:nvPicPr>
        <p:blipFill rotWithShape="1">
          <a:blip r:embed="rId2"/>
          <a:srcRect r="1055" b="-2"/>
          <a:stretch/>
        </p:blipFill>
        <p:spPr>
          <a:xfrm>
            <a:off x="4232496" y="10"/>
            <a:ext cx="7959505" cy="6857992"/>
          </a:xfrm>
          <a:custGeom>
            <a:avLst/>
            <a:gdLst/>
            <a:ahLst/>
            <a:cxnLst/>
            <a:rect l="l" t="t" r="r" b="b"/>
            <a:pathLst>
              <a:path w="7959505" h="6858002">
                <a:moveTo>
                  <a:pt x="311551" y="6702976"/>
                </a:moveTo>
                <a:lnTo>
                  <a:pt x="297715" y="6742552"/>
                </a:lnTo>
                <a:cubicBezTo>
                  <a:pt x="283999" y="6764841"/>
                  <a:pt x="278713" y="6788417"/>
                  <a:pt x="278237" y="6812063"/>
                </a:cubicBezTo>
                <a:lnTo>
                  <a:pt x="278237" y="6812064"/>
                </a:lnTo>
                <a:lnTo>
                  <a:pt x="283011" y="6776800"/>
                </a:lnTo>
                <a:cubicBezTo>
                  <a:pt x="286107" y="6765164"/>
                  <a:pt x="290857" y="6753698"/>
                  <a:pt x="297715" y="6742553"/>
                </a:cubicBezTo>
                <a:cubicBezTo>
                  <a:pt x="306003" y="6729219"/>
                  <a:pt x="311147" y="6716169"/>
                  <a:pt x="311551" y="6702977"/>
                </a:cubicBezTo>
                <a:close/>
                <a:moveTo>
                  <a:pt x="328959" y="6564620"/>
                </a:moveTo>
                <a:lnTo>
                  <a:pt x="306480" y="6588625"/>
                </a:lnTo>
                <a:cubicBezTo>
                  <a:pt x="298003" y="6597578"/>
                  <a:pt x="291954" y="6611342"/>
                  <a:pt x="289858" y="6625224"/>
                </a:cubicBezTo>
                <a:lnTo>
                  <a:pt x="289858" y="6625225"/>
                </a:lnTo>
                <a:lnTo>
                  <a:pt x="289870" y="6645552"/>
                </a:lnTo>
                <a:lnTo>
                  <a:pt x="296953" y="6662541"/>
                </a:lnTo>
                <a:lnTo>
                  <a:pt x="296953" y="6662542"/>
                </a:lnTo>
                <a:lnTo>
                  <a:pt x="308405" y="6683027"/>
                </a:lnTo>
                <a:cubicBezTo>
                  <a:pt x="306038" y="6676305"/>
                  <a:pt x="302287" y="6669495"/>
                  <a:pt x="296953" y="6662541"/>
                </a:cubicBezTo>
                <a:lnTo>
                  <a:pt x="289858" y="6625225"/>
                </a:lnTo>
                <a:lnTo>
                  <a:pt x="306480" y="6588626"/>
                </a:lnTo>
                <a:cubicBezTo>
                  <a:pt x="312576" y="6582147"/>
                  <a:pt x="318672" y="6575479"/>
                  <a:pt x="328959" y="6564621"/>
                </a:cubicBezTo>
                <a:close/>
                <a:moveTo>
                  <a:pt x="248638" y="6438981"/>
                </a:moveTo>
                <a:cubicBezTo>
                  <a:pt x="258140" y="6444077"/>
                  <a:pt x="265617" y="6451650"/>
                  <a:pt x="268569" y="6463841"/>
                </a:cubicBezTo>
                <a:lnTo>
                  <a:pt x="268572" y="6463849"/>
                </a:lnTo>
                <a:lnTo>
                  <a:pt x="279556" y="6508052"/>
                </a:lnTo>
                <a:lnTo>
                  <a:pt x="282367" y="6513012"/>
                </a:lnTo>
                <a:lnTo>
                  <a:pt x="284834" y="6521804"/>
                </a:lnTo>
                <a:lnTo>
                  <a:pt x="301172" y="6546195"/>
                </a:lnTo>
                <a:lnTo>
                  <a:pt x="301172" y="6546194"/>
                </a:lnTo>
                <a:lnTo>
                  <a:pt x="282367" y="6513012"/>
                </a:lnTo>
                <a:lnTo>
                  <a:pt x="268572" y="6463849"/>
                </a:lnTo>
                <a:lnTo>
                  <a:pt x="268569" y="6463840"/>
                </a:lnTo>
                <a:close/>
                <a:moveTo>
                  <a:pt x="166047" y="6392243"/>
                </a:moveTo>
                <a:lnTo>
                  <a:pt x="173364" y="6407333"/>
                </a:lnTo>
                <a:lnTo>
                  <a:pt x="173364" y="6407332"/>
                </a:lnTo>
                <a:close/>
                <a:moveTo>
                  <a:pt x="401733" y="4221391"/>
                </a:moveTo>
                <a:lnTo>
                  <a:pt x="396017" y="4253014"/>
                </a:lnTo>
                <a:cubicBezTo>
                  <a:pt x="383824" y="4277401"/>
                  <a:pt x="368204" y="4300070"/>
                  <a:pt x="356201" y="4324645"/>
                </a:cubicBezTo>
                <a:cubicBezTo>
                  <a:pt x="350487" y="4336457"/>
                  <a:pt x="347439" y="4350554"/>
                  <a:pt x="347247" y="4363890"/>
                </a:cubicBezTo>
                <a:lnTo>
                  <a:pt x="347247" y="4363891"/>
                </a:lnTo>
                <a:cubicBezTo>
                  <a:pt x="346295" y="4403326"/>
                  <a:pt x="346295" y="4442762"/>
                  <a:pt x="348009" y="4482005"/>
                </a:cubicBezTo>
                <a:cubicBezTo>
                  <a:pt x="350677" y="4546777"/>
                  <a:pt x="351249" y="4612501"/>
                  <a:pt x="408019" y="4659175"/>
                </a:cubicBezTo>
                <a:cubicBezTo>
                  <a:pt x="412591" y="4662987"/>
                  <a:pt x="415259" y="4671177"/>
                  <a:pt x="416021" y="4677656"/>
                </a:cubicBezTo>
                <a:cubicBezTo>
                  <a:pt x="419640" y="4707565"/>
                  <a:pt x="420022" y="4738236"/>
                  <a:pt x="425928" y="4767765"/>
                </a:cubicBezTo>
                <a:lnTo>
                  <a:pt x="427237" y="4800483"/>
                </a:lnTo>
                <a:lnTo>
                  <a:pt x="412401" y="4828916"/>
                </a:lnTo>
                <a:cubicBezTo>
                  <a:pt x="404114" y="4837703"/>
                  <a:pt x="397113" y="4847214"/>
                  <a:pt x="391971" y="4857317"/>
                </a:cubicBezTo>
                <a:lnTo>
                  <a:pt x="390221" y="4863342"/>
                </a:lnTo>
                <a:lnTo>
                  <a:pt x="387469" y="4867614"/>
                </a:lnTo>
                <a:lnTo>
                  <a:pt x="382691" y="4889275"/>
                </a:lnTo>
                <a:lnTo>
                  <a:pt x="382691" y="4889276"/>
                </a:lnTo>
                <a:cubicBezTo>
                  <a:pt x="382122" y="4896714"/>
                  <a:pt x="382634" y="4904358"/>
                  <a:pt x="384396" y="4912169"/>
                </a:cubicBezTo>
                <a:lnTo>
                  <a:pt x="385799" y="4933805"/>
                </a:lnTo>
                <a:lnTo>
                  <a:pt x="378247" y="4957453"/>
                </a:lnTo>
                <a:lnTo>
                  <a:pt x="360964" y="4987037"/>
                </a:lnTo>
                <a:cubicBezTo>
                  <a:pt x="349725" y="5003801"/>
                  <a:pt x="335627" y="5022852"/>
                  <a:pt x="334485" y="5041521"/>
                </a:cubicBezTo>
                <a:cubicBezTo>
                  <a:pt x="333556" y="5057381"/>
                  <a:pt x="327457" y="5072411"/>
                  <a:pt x="321371" y="5087423"/>
                </a:cubicBezTo>
                <a:lnTo>
                  <a:pt x="321364" y="5087450"/>
                </a:lnTo>
                <a:lnTo>
                  <a:pt x="315482" y="5102461"/>
                </a:lnTo>
                <a:lnTo>
                  <a:pt x="308338" y="5133220"/>
                </a:lnTo>
                <a:lnTo>
                  <a:pt x="308337" y="5133224"/>
                </a:lnTo>
                <a:lnTo>
                  <a:pt x="308337" y="5133225"/>
                </a:lnTo>
                <a:lnTo>
                  <a:pt x="315052" y="5166114"/>
                </a:lnTo>
                <a:lnTo>
                  <a:pt x="314362" y="5172090"/>
                </a:lnTo>
                <a:cubicBezTo>
                  <a:pt x="313481" y="5174400"/>
                  <a:pt x="312290" y="5176876"/>
                  <a:pt x="311814" y="5179067"/>
                </a:cubicBezTo>
                <a:lnTo>
                  <a:pt x="311814" y="5179068"/>
                </a:lnTo>
                <a:cubicBezTo>
                  <a:pt x="304574" y="5214122"/>
                  <a:pt x="311624" y="5247079"/>
                  <a:pt x="335437" y="5272797"/>
                </a:cubicBezTo>
                <a:lnTo>
                  <a:pt x="335441" y="5272804"/>
                </a:lnTo>
                <a:lnTo>
                  <a:pt x="356854" y="5308181"/>
                </a:lnTo>
                <a:lnTo>
                  <a:pt x="359935" y="5317389"/>
                </a:lnTo>
                <a:lnTo>
                  <a:pt x="364317" y="5355014"/>
                </a:lnTo>
                <a:lnTo>
                  <a:pt x="359440" y="5385384"/>
                </a:lnTo>
                <a:cubicBezTo>
                  <a:pt x="356201" y="5398721"/>
                  <a:pt x="353915" y="5412057"/>
                  <a:pt x="351249" y="5425582"/>
                </a:cubicBezTo>
                <a:cubicBezTo>
                  <a:pt x="347439" y="5443870"/>
                  <a:pt x="343437" y="5462351"/>
                  <a:pt x="339627" y="5480637"/>
                </a:cubicBezTo>
                <a:cubicBezTo>
                  <a:pt x="337722" y="5489497"/>
                  <a:pt x="335151" y="5498832"/>
                  <a:pt x="335103" y="5507667"/>
                </a:cubicBezTo>
                <a:lnTo>
                  <a:pt x="335103" y="5507668"/>
                </a:lnTo>
                <a:lnTo>
                  <a:pt x="337324" y="5520422"/>
                </a:lnTo>
                <a:lnTo>
                  <a:pt x="345722" y="5531692"/>
                </a:lnTo>
                <a:lnTo>
                  <a:pt x="345723" y="5531694"/>
                </a:lnTo>
                <a:lnTo>
                  <a:pt x="355869" y="5547578"/>
                </a:lnTo>
                <a:lnTo>
                  <a:pt x="346295" y="5562746"/>
                </a:lnTo>
                <a:cubicBezTo>
                  <a:pt x="303622" y="5600467"/>
                  <a:pt x="276951" y="5646189"/>
                  <a:pt x="275047" y="5704483"/>
                </a:cubicBezTo>
                <a:cubicBezTo>
                  <a:pt x="274665" y="5716485"/>
                  <a:pt x="271999" y="5728678"/>
                  <a:pt x="269141" y="5740488"/>
                </a:cubicBezTo>
                <a:cubicBezTo>
                  <a:pt x="267426" y="5747728"/>
                  <a:pt x="265520" y="5756493"/>
                  <a:pt x="260376" y="5760873"/>
                </a:cubicBezTo>
                <a:cubicBezTo>
                  <a:pt x="221133" y="5794974"/>
                  <a:pt x="193890" y="5837457"/>
                  <a:pt x="171981" y="5883751"/>
                </a:cubicBezTo>
                <a:lnTo>
                  <a:pt x="171979" y="5883756"/>
                </a:lnTo>
                <a:lnTo>
                  <a:pt x="160957" y="5909351"/>
                </a:lnTo>
                <a:lnTo>
                  <a:pt x="154076" y="5935946"/>
                </a:lnTo>
                <a:lnTo>
                  <a:pt x="154075" y="5935949"/>
                </a:lnTo>
                <a:lnTo>
                  <a:pt x="154075" y="5935950"/>
                </a:lnTo>
                <a:cubicBezTo>
                  <a:pt x="151789" y="5954618"/>
                  <a:pt x="155599" y="5974241"/>
                  <a:pt x="157695" y="5993292"/>
                </a:cubicBezTo>
                <a:cubicBezTo>
                  <a:pt x="158837" y="6004532"/>
                  <a:pt x="158647" y="6017486"/>
                  <a:pt x="164171" y="6026441"/>
                </a:cubicBezTo>
                <a:cubicBezTo>
                  <a:pt x="181508" y="6054826"/>
                  <a:pt x="200176" y="6082259"/>
                  <a:pt x="220371" y="6108739"/>
                </a:cubicBezTo>
                <a:lnTo>
                  <a:pt x="234064" y="6133315"/>
                </a:lnTo>
                <a:lnTo>
                  <a:pt x="230364" y="6143190"/>
                </a:lnTo>
                <a:cubicBezTo>
                  <a:pt x="227813" y="6146732"/>
                  <a:pt x="223895" y="6150697"/>
                  <a:pt x="218465" y="6155602"/>
                </a:cubicBezTo>
                <a:cubicBezTo>
                  <a:pt x="196176" y="6175797"/>
                  <a:pt x="184556" y="6200944"/>
                  <a:pt x="179794" y="6228756"/>
                </a:cubicBezTo>
                <a:cubicBezTo>
                  <a:pt x="172363" y="6272764"/>
                  <a:pt x="166077" y="6317151"/>
                  <a:pt x="162457" y="6361539"/>
                </a:cubicBezTo>
                <a:lnTo>
                  <a:pt x="162457" y="6361540"/>
                </a:lnTo>
                <a:lnTo>
                  <a:pt x="179794" y="6228757"/>
                </a:lnTo>
                <a:cubicBezTo>
                  <a:pt x="184556" y="6200945"/>
                  <a:pt x="196176" y="6175798"/>
                  <a:pt x="218465" y="6155603"/>
                </a:cubicBezTo>
                <a:cubicBezTo>
                  <a:pt x="229325" y="6145793"/>
                  <a:pt x="234135" y="6139745"/>
                  <a:pt x="234064" y="6133315"/>
                </a:cubicBezTo>
                <a:lnTo>
                  <a:pt x="234064" y="6133314"/>
                </a:lnTo>
                <a:cubicBezTo>
                  <a:pt x="233993" y="6126884"/>
                  <a:pt x="229039" y="6120074"/>
                  <a:pt x="220371" y="6108738"/>
                </a:cubicBezTo>
                <a:cubicBezTo>
                  <a:pt x="200176" y="6082258"/>
                  <a:pt x="181508" y="6054825"/>
                  <a:pt x="164171" y="6026440"/>
                </a:cubicBezTo>
                <a:cubicBezTo>
                  <a:pt x="158647" y="6017485"/>
                  <a:pt x="158837" y="6004531"/>
                  <a:pt x="157695" y="5993291"/>
                </a:cubicBezTo>
                <a:cubicBezTo>
                  <a:pt x="156647" y="5983766"/>
                  <a:pt x="155171" y="5974097"/>
                  <a:pt x="154242" y="5964477"/>
                </a:cubicBezTo>
                <a:lnTo>
                  <a:pt x="154075" y="5935950"/>
                </a:lnTo>
                <a:lnTo>
                  <a:pt x="154076" y="5935946"/>
                </a:lnTo>
                <a:lnTo>
                  <a:pt x="171979" y="5883756"/>
                </a:lnTo>
                <a:lnTo>
                  <a:pt x="171981" y="5883752"/>
                </a:lnTo>
                <a:cubicBezTo>
                  <a:pt x="193890" y="5837458"/>
                  <a:pt x="221133" y="5794975"/>
                  <a:pt x="260376" y="5760874"/>
                </a:cubicBezTo>
                <a:cubicBezTo>
                  <a:pt x="265520" y="5756494"/>
                  <a:pt x="267426" y="5747729"/>
                  <a:pt x="269141" y="5740489"/>
                </a:cubicBezTo>
                <a:cubicBezTo>
                  <a:pt x="271999" y="5728679"/>
                  <a:pt x="274665" y="5716486"/>
                  <a:pt x="275047" y="5704484"/>
                </a:cubicBezTo>
                <a:cubicBezTo>
                  <a:pt x="276951" y="5646190"/>
                  <a:pt x="303622" y="5600468"/>
                  <a:pt x="346295" y="5562747"/>
                </a:cubicBezTo>
                <a:cubicBezTo>
                  <a:pt x="352392" y="5557318"/>
                  <a:pt x="355774" y="5552508"/>
                  <a:pt x="355869" y="5547579"/>
                </a:cubicBezTo>
                <a:lnTo>
                  <a:pt x="355869" y="5547578"/>
                </a:lnTo>
                <a:cubicBezTo>
                  <a:pt x="355964" y="5542649"/>
                  <a:pt x="352773" y="5537600"/>
                  <a:pt x="345723" y="5531693"/>
                </a:cubicBezTo>
                <a:lnTo>
                  <a:pt x="345722" y="5531692"/>
                </a:lnTo>
                <a:lnTo>
                  <a:pt x="335103" y="5507668"/>
                </a:lnTo>
                <a:lnTo>
                  <a:pt x="339627" y="5480638"/>
                </a:lnTo>
                <a:cubicBezTo>
                  <a:pt x="343437" y="5462352"/>
                  <a:pt x="347439" y="5443871"/>
                  <a:pt x="351249" y="5425583"/>
                </a:cubicBezTo>
                <a:cubicBezTo>
                  <a:pt x="353915" y="5412058"/>
                  <a:pt x="356201" y="5398722"/>
                  <a:pt x="359440" y="5385385"/>
                </a:cubicBezTo>
                <a:cubicBezTo>
                  <a:pt x="361965" y="5375003"/>
                  <a:pt x="363668" y="5364883"/>
                  <a:pt x="364317" y="5355015"/>
                </a:cubicBezTo>
                <a:lnTo>
                  <a:pt x="364317" y="5355014"/>
                </a:lnTo>
                <a:lnTo>
                  <a:pt x="362870" y="5326163"/>
                </a:lnTo>
                <a:lnTo>
                  <a:pt x="359935" y="5317389"/>
                </a:lnTo>
                <a:lnTo>
                  <a:pt x="359341" y="5312288"/>
                </a:lnTo>
                <a:lnTo>
                  <a:pt x="356854" y="5308181"/>
                </a:lnTo>
                <a:lnTo>
                  <a:pt x="353708" y="5298775"/>
                </a:lnTo>
                <a:lnTo>
                  <a:pt x="335441" y="5272804"/>
                </a:lnTo>
                <a:lnTo>
                  <a:pt x="335437" y="5272796"/>
                </a:lnTo>
                <a:cubicBezTo>
                  <a:pt x="323531" y="5259937"/>
                  <a:pt x="315815" y="5245269"/>
                  <a:pt x="311981" y="5229433"/>
                </a:cubicBezTo>
                <a:lnTo>
                  <a:pt x="311814" y="5179068"/>
                </a:lnTo>
                <a:lnTo>
                  <a:pt x="314362" y="5172091"/>
                </a:lnTo>
                <a:cubicBezTo>
                  <a:pt x="315243" y="5169781"/>
                  <a:pt x="315814" y="5167638"/>
                  <a:pt x="315052" y="5166114"/>
                </a:cubicBezTo>
                <a:lnTo>
                  <a:pt x="315052" y="5166113"/>
                </a:lnTo>
                <a:lnTo>
                  <a:pt x="308337" y="5133225"/>
                </a:lnTo>
                <a:lnTo>
                  <a:pt x="308338" y="5133220"/>
                </a:lnTo>
                <a:lnTo>
                  <a:pt x="321364" y="5087450"/>
                </a:lnTo>
                <a:lnTo>
                  <a:pt x="327270" y="5072376"/>
                </a:lnTo>
                <a:cubicBezTo>
                  <a:pt x="330949" y="5062300"/>
                  <a:pt x="333866" y="5052096"/>
                  <a:pt x="334485" y="5041522"/>
                </a:cubicBezTo>
                <a:cubicBezTo>
                  <a:pt x="335627" y="5022853"/>
                  <a:pt x="349725" y="5003802"/>
                  <a:pt x="360964" y="4987038"/>
                </a:cubicBezTo>
                <a:cubicBezTo>
                  <a:pt x="366751" y="4978393"/>
                  <a:pt x="372457" y="4970097"/>
                  <a:pt x="376968" y="4961456"/>
                </a:cubicBezTo>
                <a:lnTo>
                  <a:pt x="378247" y="4957453"/>
                </a:lnTo>
                <a:lnTo>
                  <a:pt x="381039" y="4952673"/>
                </a:lnTo>
                <a:lnTo>
                  <a:pt x="385799" y="4933805"/>
                </a:lnTo>
                <a:cubicBezTo>
                  <a:pt x="386468" y="4927122"/>
                  <a:pt x="386111" y="4919979"/>
                  <a:pt x="384396" y="4912168"/>
                </a:cubicBezTo>
                <a:lnTo>
                  <a:pt x="382691" y="4889275"/>
                </a:lnTo>
                <a:lnTo>
                  <a:pt x="390221" y="4863342"/>
                </a:lnTo>
                <a:lnTo>
                  <a:pt x="412401" y="4828917"/>
                </a:lnTo>
                <a:cubicBezTo>
                  <a:pt x="420784" y="4819964"/>
                  <a:pt x="425356" y="4810581"/>
                  <a:pt x="427237" y="4800484"/>
                </a:cubicBezTo>
                <a:lnTo>
                  <a:pt x="427237" y="4800483"/>
                </a:lnTo>
                <a:cubicBezTo>
                  <a:pt x="429119" y="4790386"/>
                  <a:pt x="428309" y="4779575"/>
                  <a:pt x="425928" y="4767764"/>
                </a:cubicBezTo>
                <a:cubicBezTo>
                  <a:pt x="420022" y="4738235"/>
                  <a:pt x="419640" y="4707564"/>
                  <a:pt x="416021" y="4677655"/>
                </a:cubicBezTo>
                <a:cubicBezTo>
                  <a:pt x="415259" y="4671176"/>
                  <a:pt x="412591" y="4662986"/>
                  <a:pt x="408019" y="4659174"/>
                </a:cubicBezTo>
                <a:cubicBezTo>
                  <a:pt x="351249" y="4612500"/>
                  <a:pt x="350677" y="4546776"/>
                  <a:pt x="348009" y="4482004"/>
                </a:cubicBezTo>
                <a:lnTo>
                  <a:pt x="347247" y="4363891"/>
                </a:lnTo>
                <a:lnTo>
                  <a:pt x="356201" y="4324646"/>
                </a:lnTo>
                <a:cubicBezTo>
                  <a:pt x="368204" y="4300071"/>
                  <a:pt x="383824" y="4277402"/>
                  <a:pt x="396017" y="4253015"/>
                </a:cubicBezTo>
                <a:cubicBezTo>
                  <a:pt x="400781" y="4243873"/>
                  <a:pt x="400971" y="4232061"/>
                  <a:pt x="401733" y="4221392"/>
                </a:cubicBezTo>
                <a:close/>
                <a:moveTo>
                  <a:pt x="405543" y="4165383"/>
                </a:moveTo>
                <a:cubicBezTo>
                  <a:pt x="402114" y="4173480"/>
                  <a:pt x="401543" y="4182767"/>
                  <a:pt x="401638" y="4192387"/>
                </a:cubicBezTo>
                <a:lnTo>
                  <a:pt x="401638" y="4192388"/>
                </a:lnTo>
                <a:lnTo>
                  <a:pt x="405543" y="4165384"/>
                </a:lnTo>
                <a:close/>
                <a:moveTo>
                  <a:pt x="332842" y="2836172"/>
                </a:moveTo>
                <a:lnTo>
                  <a:pt x="332842" y="2836173"/>
                </a:lnTo>
                <a:cubicBezTo>
                  <a:pt x="336914" y="2839983"/>
                  <a:pt x="340200" y="2844317"/>
                  <a:pt x="341533" y="2848794"/>
                </a:cubicBezTo>
                <a:lnTo>
                  <a:pt x="358165" y="2903546"/>
                </a:lnTo>
                <a:lnTo>
                  <a:pt x="366071" y="2947859"/>
                </a:lnTo>
                <a:lnTo>
                  <a:pt x="366072" y="2947863"/>
                </a:lnTo>
                <a:lnTo>
                  <a:pt x="362488" y="2982148"/>
                </a:lnTo>
                <a:cubicBezTo>
                  <a:pt x="354392" y="3014153"/>
                  <a:pt x="350582" y="3045777"/>
                  <a:pt x="350796" y="3077401"/>
                </a:cubicBezTo>
                <a:lnTo>
                  <a:pt x="350796" y="3077402"/>
                </a:lnTo>
                <a:cubicBezTo>
                  <a:pt x="351010" y="3109026"/>
                  <a:pt x="355249" y="3140650"/>
                  <a:pt x="363250" y="3172655"/>
                </a:cubicBezTo>
                <a:cubicBezTo>
                  <a:pt x="389159" y="3276481"/>
                  <a:pt x="416591" y="3380306"/>
                  <a:pt x="410877" y="3489468"/>
                </a:cubicBezTo>
                <a:cubicBezTo>
                  <a:pt x="409925" y="3507564"/>
                  <a:pt x="421546" y="3529091"/>
                  <a:pt x="432976" y="3544714"/>
                </a:cubicBezTo>
                <a:cubicBezTo>
                  <a:pt x="438406" y="3552191"/>
                  <a:pt x="442585" y="3557716"/>
                  <a:pt x="445520" y="3562321"/>
                </a:cubicBezTo>
                <a:lnTo>
                  <a:pt x="450598" y="3574408"/>
                </a:lnTo>
                <a:lnTo>
                  <a:pt x="448246" y="3587174"/>
                </a:lnTo>
                <a:cubicBezTo>
                  <a:pt x="446228" y="3592232"/>
                  <a:pt x="442978" y="3598435"/>
                  <a:pt x="438500" y="3606817"/>
                </a:cubicBezTo>
                <a:cubicBezTo>
                  <a:pt x="434118" y="3614819"/>
                  <a:pt x="431452" y="3624725"/>
                  <a:pt x="424974" y="3630632"/>
                </a:cubicBezTo>
                <a:cubicBezTo>
                  <a:pt x="408496" y="3645682"/>
                  <a:pt x="402257" y="3662494"/>
                  <a:pt x="400733" y="3680163"/>
                </a:cubicBezTo>
                <a:lnTo>
                  <a:pt x="400733" y="3680164"/>
                </a:lnTo>
                <a:lnTo>
                  <a:pt x="404781" y="3734838"/>
                </a:lnTo>
                <a:lnTo>
                  <a:pt x="404399" y="3754652"/>
                </a:lnTo>
                <a:cubicBezTo>
                  <a:pt x="398399" y="3767130"/>
                  <a:pt x="396447" y="3778655"/>
                  <a:pt x="398042" y="3789776"/>
                </a:cubicBezTo>
                <a:lnTo>
                  <a:pt x="398042" y="3789777"/>
                </a:lnTo>
                <a:cubicBezTo>
                  <a:pt x="399638" y="3800897"/>
                  <a:pt x="404781" y="3811614"/>
                  <a:pt x="412973" y="3822473"/>
                </a:cubicBezTo>
                <a:lnTo>
                  <a:pt x="427308" y="3852620"/>
                </a:lnTo>
                <a:lnTo>
                  <a:pt x="426528" y="3868764"/>
                </a:lnTo>
                <a:cubicBezTo>
                  <a:pt x="425070" y="3874229"/>
                  <a:pt x="422307" y="3879766"/>
                  <a:pt x="417925" y="3885338"/>
                </a:cubicBezTo>
                <a:cubicBezTo>
                  <a:pt x="398494" y="3910104"/>
                  <a:pt x="388302" y="3935727"/>
                  <a:pt x="386040" y="3962159"/>
                </a:cubicBezTo>
                <a:lnTo>
                  <a:pt x="386040" y="3962160"/>
                </a:lnTo>
                <a:cubicBezTo>
                  <a:pt x="383778" y="3988593"/>
                  <a:pt x="389446" y="4015835"/>
                  <a:pt x="401733" y="4043840"/>
                </a:cubicBezTo>
                <a:lnTo>
                  <a:pt x="416855" y="4103826"/>
                </a:lnTo>
                <a:lnTo>
                  <a:pt x="405543" y="4165382"/>
                </a:lnTo>
                <a:lnTo>
                  <a:pt x="414887" y="4134256"/>
                </a:lnTo>
                <a:lnTo>
                  <a:pt x="416855" y="4103826"/>
                </a:lnTo>
                <a:lnTo>
                  <a:pt x="416855" y="4103825"/>
                </a:lnTo>
                <a:cubicBezTo>
                  <a:pt x="415879" y="4083702"/>
                  <a:pt x="410497" y="4063842"/>
                  <a:pt x="401733" y="4043839"/>
                </a:cubicBezTo>
                <a:cubicBezTo>
                  <a:pt x="395590" y="4029837"/>
                  <a:pt x="391101" y="4016025"/>
                  <a:pt x="388431" y="4002410"/>
                </a:cubicBezTo>
                <a:lnTo>
                  <a:pt x="386040" y="3962160"/>
                </a:lnTo>
                <a:lnTo>
                  <a:pt x="395544" y="3923125"/>
                </a:lnTo>
                <a:cubicBezTo>
                  <a:pt x="400804" y="3910319"/>
                  <a:pt x="408210" y="3897722"/>
                  <a:pt x="417925" y="3885339"/>
                </a:cubicBezTo>
                <a:cubicBezTo>
                  <a:pt x="426689" y="3874195"/>
                  <a:pt x="428975" y="3863193"/>
                  <a:pt x="427308" y="3852620"/>
                </a:cubicBezTo>
                <a:lnTo>
                  <a:pt x="427308" y="3852619"/>
                </a:lnTo>
                <a:cubicBezTo>
                  <a:pt x="425642" y="3842046"/>
                  <a:pt x="420022" y="3831902"/>
                  <a:pt x="412973" y="3822472"/>
                </a:cubicBezTo>
                <a:lnTo>
                  <a:pt x="398042" y="3789776"/>
                </a:lnTo>
                <a:lnTo>
                  <a:pt x="404399" y="3754653"/>
                </a:lnTo>
                <a:cubicBezTo>
                  <a:pt x="407067" y="3749126"/>
                  <a:pt x="405733" y="3741316"/>
                  <a:pt x="404781" y="3734838"/>
                </a:cubicBezTo>
                <a:lnTo>
                  <a:pt x="404781" y="3734837"/>
                </a:lnTo>
                <a:lnTo>
                  <a:pt x="400733" y="3680164"/>
                </a:lnTo>
                <a:lnTo>
                  <a:pt x="407246" y="3654416"/>
                </a:lnTo>
                <a:cubicBezTo>
                  <a:pt x="411056" y="3646123"/>
                  <a:pt x="416735" y="3638158"/>
                  <a:pt x="424974" y="3630633"/>
                </a:cubicBezTo>
                <a:cubicBezTo>
                  <a:pt x="431452" y="3624726"/>
                  <a:pt x="434118" y="3614820"/>
                  <a:pt x="438500" y="3606818"/>
                </a:cubicBezTo>
                <a:cubicBezTo>
                  <a:pt x="447455" y="3590054"/>
                  <a:pt x="451503" y="3582005"/>
                  <a:pt x="450598" y="3574409"/>
                </a:cubicBezTo>
                <a:lnTo>
                  <a:pt x="450598" y="3574408"/>
                </a:lnTo>
                <a:cubicBezTo>
                  <a:pt x="449693" y="3566811"/>
                  <a:pt x="443835" y="3559668"/>
                  <a:pt x="432976" y="3544713"/>
                </a:cubicBezTo>
                <a:cubicBezTo>
                  <a:pt x="421546" y="3529090"/>
                  <a:pt x="409925" y="3507563"/>
                  <a:pt x="410877" y="3489467"/>
                </a:cubicBezTo>
                <a:cubicBezTo>
                  <a:pt x="416591" y="3380305"/>
                  <a:pt x="389159" y="3276480"/>
                  <a:pt x="363250" y="3172654"/>
                </a:cubicBezTo>
                <a:lnTo>
                  <a:pt x="350796" y="3077402"/>
                </a:lnTo>
                <a:lnTo>
                  <a:pt x="362488" y="2982149"/>
                </a:lnTo>
                <a:cubicBezTo>
                  <a:pt x="365441" y="2970576"/>
                  <a:pt x="366442" y="2959157"/>
                  <a:pt x="366072" y="2947863"/>
                </a:cubicBezTo>
                <a:lnTo>
                  <a:pt x="366072" y="2947862"/>
                </a:lnTo>
                <a:lnTo>
                  <a:pt x="366071" y="2947859"/>
                </a:lnTo>
                <a:lnTo>
                  <a:pt x="361441" y="2914328"/>
                </a:lnTo>
                <a:lnTo>
                  <a:pt x="358165" y="2903546"/>
                </a:lnTo>
                <a:lnTo>
                  <a:pt x="357138" y="2897785"/>
                </a:lnTo>
                <a:cubicBezTo>
                  <a:pt x="352391" y="2881307"/>
                  <a:pt x="346533" y="2865010"/>
                  <a:pt x="341533" y="2848793"/>
                </a:cubicBezTo>
                <a:close/>
                <a:moveTo>
                  <a:pt x="296001" y="2745352"/>
                </a:moveTo>
                <a:lnTo>
                  <a:pt x="289670" y="2770758"/>
                </a:lnTo>
                <a:lnTo>
                  <a:pt x="290080" y="2778006"/>
                </a:lnTo>
                <a:lnTo>
                  <a:pt x="289301" y="2782305"/>
                </a:lnTo>
                <a:lnTo>
                  <a:pt x="290501" y="2785440"/>
                </a:lnTo>
                <a:lnTo>
                  <a:pt x="290929" y="2793023"/>
                </a:lnTo>
                <a:lnTo>
                  <a:pt x="300579" y="2811780"/>
                </a:lnTo>
                <a:lnTo>
                  <a:pt x="300582" y="2811787"/>
                </a:lnTo>
                <a:lnTo>
                  <a:pt x="300583" y="2811787"/>
                </a:lnTo>
                <a:lnTo>
                  <a:pt x="300579" y="2811780"/>
                </a:lnTo>
                <a:lnTo>
                  <a:pt x="290501" y="2785440"/>
                </a:lnTo>
                <a:lnTo>
                  <a:pt x="290080" y="2778006"/>
                </a:lnTo>
                <a:close/>
                <a:moveTo>
                  <a:pt x="413278" y="2445328"/>
                </a:moveTo>
                <a:lnTo>
                  <a:pt x="409472" y="2463017"/>
                </a:lnTo>
                <a:lnTo>
                  <a:pt x="409472" y="2463018"/>
                </a:lnTo>
                <a:lnTo>
                  <a:pt x="411535" y="2490551"/>
                </a:lnTo>
                <a:lnTo>
                  <a:pt x="418114" y="2518262"/>
                </a:lnTo>
                <a:lnTo>
                  <a:pt x="418115" y="2518265"/>
                </a:lnTo>
                <a:lnTo>
                  <a:pt x="421759" y="2545007"/>
                </a:lnTo>
                <a:lnTo>
                  <a:pt x="417545" y="2571034"/>
                </a:lnTo>
                <a:cubicBezTo>
                  <a:pt x="405543" y="2612945"/>
                  <a:pt x="372966" y="2640950"/>
                  <a:pt x="344391" y="2668001"/>
                </a:cubicBezTo>
                <a:cubicBezTo>
                  <a:pt x="320006" y="2691054"/>
                  <a:pt x="306290" y="2716963"/>
                  <a:pt x="296001" y="2745348"/>
                </a:cubicBezTo>
                <a:lnTo>
                  <a:pt x="296001" y="2745349"/>
                </a:lnTo>
                <a:cubicBezTo>
                  <a:pt x="306290" y="2716964"/>
                  <a:pt x="320006" y="2691055"/>
                  <a:pt x="344391" y="2668002"/>
                </a:cubicBezTo>
                <a:cubicBezTo>
                  <a:pt x="372966" y="2640951"/>
                  <a:pt x="405543" y="2612946"/>
                  <a:pt x="417545" y="2571035"/>
                </a:cubicBezTo>
                <a:cubicBezTo>
                  <a:pt x="420117" y="2561986"/>
                  <a:pt x="421593" y="2553556"/>
                  <a:pt x="421760" y="2545007"/>
                </a:cubicBezTo>
                <a:lnTo>
                  <a:pt x="421759" y="2545007"/>
                </a:lnTo>
                <a:lnTo>
                  <a:pt x="421760" y="2545006"/>
                </a:lnTo>
                <a:cubicBezTo>
                  <a:pt x="421926" y="2536457"/>
                  <a:pt x="420783" y="2527790"/>
                  <a:pt x="418115" y="2518264"/>
                </a:cubicBezTo>
                <a:lnTo>
                  <a:pt x="418114" y="2518262"/>
                </a:lnTo>
                <a:lnTo>
                  <a:pt x="409472" y="2463018"/>
                </a:lnTo>
                <a:close/>
                <a:moveTo>
                  <a:pt x="817328" y="1508458"/>
                </a:moveTo>
                <a:lnTo>
                  <a:pt x="845421" y="1596213"/>
                </a:lnTo>
                <a:cubicBezTo>
                  <a:pt x="847898" y="1604978"/>
                  <a:pt x="846373" y="1615836"/>
                  <a:pt x="843517" y="1624980"/>
                </a:cubicBezTo>
                <a:cubicBezTo>
                  <a:pt x="833801" y="1656223"/>
                  <a:pt x="809415" y="1676036"/>
                  <a:pt x="786935" y="1697753"/>
                </a:cubicBezTo>
                <a:cubicBezTo>
                  <a:pt x="777029" y="1707279"/>
                  <a:pt x="769981" y="1720423"/>
                  <a:pt x="764267" y="1733188"/>
                </a:cubicBezTo>
                <a:cubicBezTo>
                  <a:pt x="749595" y="1766335"/>
                  <a:pt x="736452" y="1800246"/>
                  <a:pt x="722546" y="1833775"/>
                </a:cubicBezTo>
                <a:cubicBezTo>
                  <a:pt x="721212" y="1837013"/>
                  <a:pt x="717783" y="1839679"/>
                  <a:pt x="714925" y="1842158"/>
                </a:cubicBezTo>
                <a:cubicBezTo>
                  <a:pt x="684824" y="1866922"/>
                  <a:pt x="654535" y="1891497"/>
                  <a:pt x="624434" y="1916454"/>
                </a:cubicBezTo>
                <a:cubicBezTo>
                  <a:pt x="618720" y="1921216"/>
                  <a:pt x="614528" y="1928076"/>
                  <a:pt x="609004" y="1933219"/>
                </a:cubicBezTo>
                <a:cubicBezTo>
                  <a:pt x="601384" y="1940459"/>
                  <a:pt x="594143" y="1949603"/>
                  <a:pt x="584999" y="1953413"/>
                </a:cubicBezTo>
                <a:cubicBezTo>
                  <a:pt x="556234" y="1965224"/>
                  <a:pt x="543850" y="1987894"/>
                  <a:pt x="538516" y="2016469"/>
                </a:cubicBezTo>
                <a:cubicBezTo>
                  <a:pt x="533563" y="2042570"/>
                  <a:pt x="529371" y="2068669"/>
                  <a:pt x="523657" y="2094578"/>
                </a:cubicBezTo>
                <a:cubicBezTo>
                  <a:pt x="516799" y="2126201"/>
                  <a:pt x="509369" y="2157636"/>
                  <a:pt x="500986" y="2188879"/>
                </a:cubicBezTo>
                <a:cubicBezTo>
                  <a:pt x="497366" y="2202404"/>
                  <a:pt x="493176" y="2216692"/>
                  <a:pt x="485746" y="2228314"/>
                </a:cubicBezTo>
                <a:cubicBezTo>
                  <a:pt x="465171" y="2260890"/>
                  <a:pt x="451265" y="2295753"/>
                  <a:pt x="456789" y="2334044"/>
                </a:cubicBezTo>
                <a:cubicBezTo>
                  <a:pt x="461171" y="2364715"/>
                  <a:pt x="449931" y="2390434"/>
                  <a:pt x="432404" y="2409485"/>
                </a:cubicBezTo>
                <a:cubicBezTo>
                  <a:pt x="424450" y="2418154"/>
                  <a:pt x="418938" y="2426977"/>
                  <a:pt x="415303" y="2435913"/>
                </a:cubicBezTo>
                <a:lnTo>
                  <a:pt x="432404" y="2409486"/>
                </a:lnTo>
                <a:cubicBezTo>
                  <a:pt x="449931" y="2390435"/>
                  <a:pt x="461171" y="2364716"/>
                  <a:pt x="456789" y="2334045"/>
                </a:cubicBezTo>
                <a:cubicBezTo>
                  <a:pt x="451265" y="2295754"/>
                  <a:pt x="465171" y="2260891"/>
                  <a:pt x="485746" y="2228315"/>
                </a:cubicBezTo>
                <a:cubicBezTo>
                  <a:pt x="493176" y="2216693"/>
                  <a:pt x="497366" y="2202405"/>
                  <a:pt x="500986" y="2188880"/>
                </a:cubicBezTo>
                <a:cubicBezTo>
                  <a:pt x="509369" y="2157637"/>
                  <a:pt x="516799" y="2126202"/>
                  <a:pt x="523657" y="2094579"/>
                </a:cubicBezTo>
                <a:cubicBezTo>
                  <a:pt x="529371" y="2068670"/>
                  <a:pt x="533563" y="2042571"/>
                  <a:pt x="538516" y="2016470"/>
                </a:cubicBezTo>
                <a:cubicBezTo>
                  <a:pt x="543850" y="1987895"/>
                  <a:pt x="556234" y="1965225"/>
                  <a:pt x="584999" y="1953414"/>
                </a:cubicBezTo>
                <a:cubicBezTo>
                  <a:pt x="594143" y="1949604"/>
                  <a:pt x="601384" y="1940460"/>
                  <a:pt x="609004" y="1933220"/>
                </a:cubicBezTo>
                <a:cubicBezTo>
                  <a:pt x="614528" y="1928077"/>
                  <a:pt x="618720" y="1921217"/>
                  <a:pt x="624434" y="1916455"/>
                </a:cubicBezTo>
                <a:cubicBezTo>
                  <a:pt x="654535" y="1891498"/>
                  <a:pt x="684824" y="1866923"/>
                  <a:pt x="714925" y="1842159"/>
                </a:cubicBezTo>
                <a:cubicBezTo>
                  <a:pt x="717783" y="1839680"/>
                  <a:pt x="721212" y="1837014"/>
                  <a:pt x="722546" y="1833776"/>
                </a:cubicBezTo>
                <a:cubicBezTo>
                  <a:pt x="736452" y="1800247"/>
                  <a:pt x="749596" y="1766336"/>
                  <a:pt x="764267" y="1733189"/>
                </a:cubicBezTo>
                <a:cubicBezTo>
                  <a:pt x="769981" y="1720424"/>
                  <a:pt x="777029" y="1707280"/>
                  <a:pt x="786936" y="1697754"/>
                </a:cubicBezTo>
                <a:cubicBezTo>
                  <a:pt x="809416" y="1676037"/>
                  <a:pt x="833801" y="1656224"/>
                  <a:pt x="843517" y="1624981"/>
                </a:cubicBezTo>
                <a:cubicBezTo>
                  <a:pt x="846374" y="1615837"/>
                  <a:pt x="847899" y="1604979"/>
                  <a:pt x="845422" y="1596214"/>
                </a:cubicBezTo>
                <a:close/>
                <a:moveTo>
                  <a:pt x="798723" y="1459073"/>
                </a:moveTo>
                <a:lnTo>
                  <a:pt x="807941" y="1481572"/>
                </a:lnTo>
                <a:lnTo>
                  <a:pt x="798724" y="1459074"/>
                </a:lnTo>
                <a:close/>
                <a:moveTo>
                  <a:pt x="779530" y="1268758"/>
                </a:moveTo>
                <a:lnTo>
                  <a:pt x="774363" y="1286069"/>
                </a:lnTo>
                <a:cubicBezTo>
                  <a:pt x="759789" y="1306930"/>
                  <a:pt x="753550" y="1328552"/>
                  <a:pt x="752025" y="1350627"/>
                </a:cubicBezTo>
                <a:lnTo>
                  <a:pt x="757620" y="1413840"/>
                </a:lnTo>
                <a:lnTo>
                  <a:pt x="752026" y="1350628"/>
                </a:lnTo>
                <a:cubicBezTo>
                  <a:pt x="753550" y="1328553"/>
                  <a:pt x="759790" y="1306930"/>
                  <a:pt x="774363" y="1286070"/>
                </a:cubicBezTo>
                <a:cubicBezTo>
                  <a:pt x="777506" y="1281689"/>
                  <a:pt x="779078" y="1275402"/>
                  <a:pt x="779530" y="1268758"/>
                </a:cubicBezTo>
                <a:close/>
                <a:moveTo>
                  <a:pt x="837801" y="773035"/>
                </a:moveTo>
                <a:lnTo>
                  <a:pt x="829801" y="854379"/>
                </a:lnTo>
                <a:cubicBezTo>
                  <a:pt x="827515" y="878956"/>
                  <a:pt x="826753" y="903722"/>
                  <a:pt x="798747" y="915343"/>
                </a:cubicBezTo>
                <a:cubicBezTo>
                  <a:pt x="794365" y="917059"/>
                  <a:pt x="791127" y="922773"/>
                  <a:pt x="788269" y="927155"/>
                </a:cubicBezTo>
                <a:cubicBezTo>
                  <a:pt x="744261" y="994785"/>
                  <a:pt x="745405" y="1030980"/>
                  <a:pt x="791889" y="1097087"/>
                </a:cubicBezTo>
                <a:cubicBezTo>
                  <a:pt x="796651" y="1103945"/>
                  <a:pt x="800081" y="1118613"/>
                  <a:pt x="796271" y="1123185"/>
                </a:cubicBezTo>
                <a:cubicBezTo>
                  <a:pt x="780459" y="1142617"/>
                  <a:pt x="773411" y="1162954"/>
                  <a:pt x="771553" y="1184029"/>
                </a:cubicBezTo>
                <a:cubicBezTo>
                  <a:pt x="773411" y="1162954"/>
                  <a:pt x="780460" y="1142618"/>
                  <a:pt x="796272" y="1123186"/>
                </a:cubicBezTo>
                <a:cubicBezTo>
                  <a:pt x="800082" y="1118614"/>
                  <a:pt x="796652" y="1103946"/>
                  <a:pt x="791890" y="1097088"/>
                </a:cubicBezTo>
                <a:cubicBezTo>
                  <a:pt x="745406" y="1030981"/>
                  <a:pt x="744262" y="994786"/>
                  <a:pt x="788270" y="927156"/>
                </a:cubicBezTo>
                <a:cubicBezTo>
                  <a:pt x="791128" y="922774"/>
                  <a:pt x="794366" y="917060"/>
                  <a:pt x="798748" y="915344"/>
                </a:cubicBezTo>
                <a:cubicBezTo>
                  <a:pt x="826753" y="903723"/>
                  <a:pt x="827515" y="878957"/>
                  <a:pt x="829801" y="854380"/>
                </a:cubicBezTo>
                <a:cubicBezTo>
                  <a:pt x="832277" y="827330"/>
                  <a:pt x="835515" y="800277"/>
                  <a:pt x="837801" y="773036"/>
                </a:cubicBezTo>
                <a:close/>
                <a:moveTo>
                  <a:pt x="782400" y="517851"/>
                </a:moveTo>
                <a:lnTo>
                  <a:pt x="791317" y="556047"/>
                </a:lnTo>
                <a:cubicBezTo>
                  <a:pt x="793413" y="564048"/>
                  <a:pt x="798937" y="572622"/>
                  <a:pt x="797795" y="580050"/>
                </a:cubicBezTo>
                <a:cubicBezTo>
                  <a:pt x="794461" y="601578"/>
                  <a:pt x="796890" y="622201"/>
                  <a:pt x="801176" y="642537"/>
                </a:cubicBezTo>
                <a:lnTo>
                  <a:pt x="813700" y="694928"/>
                </a:lnTo>
                <a:lnTo>
                  <a:pt x="801177" y="642538"/>
                </a:lnTo>
                <a:cubicBezTo>
                  <a:pt x="796891" y="622201"/>
                  <a:pt x="794462" y="601579"/>
                  <a:pt x="797796" y="580051"/>
                </a:cubicBezTo>
                <a:cubicBezTo>
                  <a:pt x="798938" y="572623"/>
                  <a:pt x="793414" y="564049"/>
                  <a:pt x="791318" y="556048"/>
                </a:cubicBezTo>
                <a:close/>
                <a:moveTo>
                  <a:pt x="783887" y="313533"/>
                </a:moveTo>
                <a:lnTo>
                  <a:pt x="786245" y="324058"/>
                </a:lnTo>
                <a:cubicBezTo>
                  <a:pt x="786031" y="328964"/>
                  <a:pt x="785126" y="334584"/>
                  <a:pt x="784459" y="338870"/>
                </a:cubicBezTo>
                <a:cubicBezTo>
                  <a:pt x="781601" y="357921"/>
                  <a:pt x="774363" y="376781"/>
                  <a:pt x="774553" y="395640"/>
                </a:cubicBezTo>
                <a:lnTo>
                  <a:pt x="778363" y="367328"/>
                </a:lnTo>
                <a:cubicBezTo>
                  <a:pt x="780506" y="357874"/>
                  <a:pt x="783031" y="348396"/>
                  <a:pt x="784460" y="338871"/>
                </a:cubicBezTo>
                <a:cubicBezTo>
                  <a:pt x="785794" y="330299"/>
                  <a:pt x="788080" y="316390"/>
                  <a:pt x="783888" y="313534"/>
                </a:cubicBezTo>
                <a:close/>
                <a:moveTo>
                  <a:pt x="761560" y="281568"/>
                </a:moveTo>
                <a:lnTo>
                  <a:pt x="766454" y="295415"/>
                </a:lnTo>
                <a:lnTo>
                  <a:pt x="766455" y="295415"/>
                </a:lnTo>
                <a:close/>
                <a:moveTo>
                  <a:pt x="774880" y="24486"/>
                </a:moveTo>
                <a:lnTo>
                  <a:pt x="777142" y="74129"/>
                </a:lnTo>
                <a:cubicBezTo>
                  <a:pt x="775758" y="100174"/>
                  <a:pt x="771253" y="125876"/>
                  <a:pt x="767023" y="151569"/>
                </a:cubicBezTo>
                <a:lnTo>
                  <a:pt x="766824" y="153388"/>
                </a:lnTo>
                <a:lnTo>
                  <a:pt x="763010" y="177271"/>
                </a:lnTo>
                <a:lnTo>
                  <a:pt x="758551" y="228944"/>
                </a:lnTo>
                <a:lnTo>
                  <a:pt x="766824" y="153388"/>
                </a:lnTo>
                <a:lnTo>
                  <a:pt x="771220" y="125861"/>
                </a:lnTo>
                <a:cubicBezTo>
                  <a:pt x="773910" y="108703"/>
                  <a:pt x="776220" y="91492"/>
                  <a:pt x="777143" y="74129"/>
                </a:cubicBezTo>
                <a:close/>
                <a:moveTo>
                  <a:pt x="313353" y="0"/>
                </a:moveTo>
                <a:lnTo>
                  <a:pt x="777461" y="0"/>
                </a:lnTo>
                <a:lnTo>
                  <a:pt x="774743" y="21486"/>
                </a:lnTo>
                <a:lnTo>
                  <a:pt x="777461" y="1"/>
                </a:lnTo>
                <a:lnTo>
                  <a:pt x="2874276" y="2"/>
                </a:lnTo>
                <a:lnTo>
                  <a:pt x="2874276" y="0"/>
                </a:lnTo>
                <a:lnTo>
                  <a:pt x="7959505" y="0"/>
                </a:lnTo>
                <a:lnTo>
                  <a:pt x="7959505" y="6858000"/>
                </a:lnTo>
                <a:lnTo>
                  <a:pt x="4543953" y="6858000"/>
                </a:lnTo>
                <a:lnTo>
                  <a:pt x="4543953" y="6858002"/>
                </a:lnTo>
                <a:lnTo>
                  <a:pt x="284400" y="6858002"/>
                </a:lnTo>
                <a:lnTo>
                  <a:pt x="284400" y="6858001"/>
                </a:lnTo>
                <a:lnTo>
                  <a:pt x="112147" y="6858001"/>
                </a:lnTo>
                <a:lnTo>
                  <a:pt x="102447" y="6815516"/>
                </a:lnTo>
                <a:cubicBezTo>
                  <a:pt x="96923" y="6793035"/>
                  <a:pt x="87016" y="6771319"/>
                  <a:pt x="83396" y="6748458"/>
                </a:cubicBezTo>
                <a:cubicBezTo>
                  <a:pt x="74824" y="6694164"/>
                  <a:pt x="68728" y="6639488"/>
                  <a:pt x="61870" y="6584812"/>
                </a:cubicBezTo>
                <a:cubicBezTo>
                  <a:pt x="54821" y="6528424"/>
                  <a:pt x="47391" y="6472225"/>
                  <a:pt x="41105" y="6415833"/>
                </a:cubicBezTo>
                <a:cubicBezTo>
                  <a:pt x="37865" y="6384972"/>
                  <a:pt x="37295" y="6353919"/>
                  <a:pt x="34247" y="6323058"/>
                </a:cubicBezTo>
                <a:cubicBezTo>
                  <a:pt x="31579" y="6296005"/>
                  <a:pt x="26626" y="6269144"/>
                  <a:pt x="23386" y="6242093"/>
                </a:cubicBezTo>
                <a:cubicBezTo>
                  <a:pt x="20720" y="6218660"/>
                  <a:pt x="19196" y="6195037"/>
                  <a:pt x="16528" y="6171605"/>
                </a:cubicBezTo>
                <a:cubicBezTo>
                  <a:pt x="12148" y="6134075"/>
                  <a:pt x="7194" y="6096736"/>
                  <a:pt x="2622" y="6059397"/>
                </a:cubicBezTo>
                <a:lnTo>
                  <a:pt x="0" y="6041769"/>
                </a:lnTo>
                <a:lnTo>
                  <a:pt x="0" y="6000937"/>
                </a:lnTo>
                <a:lnTo>
                  <a:pt x="3670" y="5957595"/>
                </a:lnTo>
                <a:lnTo>
                  <a:pt x="0" y="5912511"/>
                </a:lnTo>
                <a:lnTo>
                  <a:pt x="0" y="5886401"/>
                </a:lnTo>
                <a:lnTo>
                  <a:pt x="1098" y="5864318"/>
                </a:lnTo>
                <a:cubicBezTo>
                  <a:pt x="7576" y="5839361"/>
                  <a:pt x="16720" y="5815169"/>
                  <a:pt x="24720" y="5790592"/>
                </a:cubicBezTo>
                <a:cubicBezTo>
                  <a:pt x="25672" y="5787924"/>
                  <a:pt x="25864" y="5784686"/>
                  <a:pt x="26434" y="5781830"/>
                </a:cubicBezTo>
                <a:cubicBezTo>
                  <a:pt x="29675" y="5765635"/>
                  <a:pt x="32913" y="5749634"/>
                  <a:pt x="35771" y="5733440"/>
                </a:cubicBezTo>
                <a:cubicBezTo>
                  <a:pt x="37295" y="5724678"/>
                  <a:pt x="37485" y="5715723"/>
                  <a:pt x="38819" y="5706959"/>
                </a:cubicBezTo>
                <a:cubicBezTo>
                  <a:pt x="44153" y="5673050"/>
                  <a:pt x="35199" y="5635711"/>
                  <a:pt x="58250" y="5606372"/>
                </a:cubicBezTo>
                <a:cubicBezTo>
                  <a:pt x="73110" y="5587321"/>
                  <a:pt x="69680" y="5568842"/>
                  <a:pt x="67394" y="5548460"/>
                </a:cubicBezTo>
                <a:cubicBezTo>
                  <a:pt x="65680" y="5533027"/>
                  <a:pt x="66252" y="5517215"/>
                  <a:pt x="66060" y="5501594"/>
                </a:cubicBezTo>
                <a:cubicBezTo>
                  <a:pt x="65490" y="5474161"/>
                  <a:pt x="65298" y="5446728"/>
                  <a:pt x="64346" y="5419295"/>
                </a:cubicBezTo>
                <a:cubicBezTo>
                  <a:pt x="63966" y="5410531"/>
                  <a:pt x="59202" y="5401579"/>
                  <a:pt x="59964" y="5393005"/>
                </a:cubicBezTo>
                <a:cubicBezTo>
                  <a:pt x="63584" y="5353379"/>
                  <a:pt x="69300" y="5313754"/>
                  <a:pt x="72538" y="5274129"/>
                </a:cubicBezTo>
                <a:cubicBezTo>
                  <a:pt x="74442" y="5251650"/>
                  <a:pt x="70824" y="5228597"/>
                  <a:pt x="73490" y="5206308"/>
                </a:cubicBezTo>
                <a:cubicBezTo>
                  <a:pt x="76538" y="5180591"/>
                  <a:pt x="84348" y="5155445"/>
                  <a:pt x="89113" y="5129916"/>
                </a:cubicBezTo>
                <a:cubicBezTo>
                  <a:pt x="90445" y="5122867"/>
                  <a:pt x="88731" y="5115057"/>
                  <a:pt x="88351" y="5107627"/>
                </a:cubicBezTo>
                <a:cubicBezTo>
                  <a:pt x="87968" y="5099245"/>
                  <a:pt x="87206" y="5091052"/>
                  <a:pt x="87016" y="5082670"/>
                </a:cubicBezTo>
                <a:cubicBezTo>
                  <a:pt x="86634" y="5057141"/>
                  <a:pt x="87206" y="5031614"/>
                  <a:pt x="85872" y="5006086"/>
                </a:cubicBezTo>
                <a:cubicBezTo>
                  <a:pt x="85110" y="4990465"/>
                  <a:pt x="77300" y="4974082"/>
                  <a:pt x="80158" y="4959602"/>
                </a:cubicBezTo>
                <a:cubicBezTo>
                  <a:pt x="85682" y="4930075"/>
                  <a:pt x="73300" y="4900546"/>
                  <a:pt x="83586" y="4871019"/>
                </a:cubicBezTo>
                <a:cubicBezTo>
                  <a:pt x="86634" y="4861873"/>
                  <a:pt x="79014" y="4849300"/>
                  <a:pt x="78634" y="4838250"/>
                </a:cubicBezTo>
                <a:cubicBezTo>
                  <a:pt x="77682" y="4810627"/>
                  <a:pt x="77872" y="4783004"/>
                  <a:pt x="78062" y="4755381"/>
                </a:cubicBezTo>
                <a:cubicBezTo>
                  <a:pt x="78252" y="4730614"/>
                  <a:pt x="75586" y="4704895"/>
                  <a:pt x="80920" y="4681083"/>
                </a:cubicBezTo>
                <a:cubicBezTo>
                  <a:pt x="86634" y="4656126"/>
                  <a:pt x="85872" y="4633647"/>
                  <a:pt x="79396" y="4609452"/>
                </a:cubicBezTo>
                <a:cubicBezTo>
                  <a:pt x="75014" y="4592878"/>
                  <a:pt x="74442" y="4575351"/>
                  <a:pt x="73110" y="4558207"/>
                </a:cubicBezTo>
                <a:cubicBezTo>
                  <a:pt x="71586" y="4539728"/>
                  <a:pt x="75586" y="4519343"/>
                  <a:pt x="69300" y="4502579"/>
                </a:cubicBezTo>
                <a:cubicBezTo>
                  <a:pt x="50629" y="4452665"/>
                  <a:pt x="46629" y="4401419"/>
                  <a:pt x="46629" y="4349222"/>
                </a:cubicBezTo>
                <a:cubicBezTo>
                  <a:pt x="46629" y="4339695"/>
                  <a:pt x="49295" y="4329979"/>
                  <a:pt x="52153" y="4320837"/>
                </a:cubicBezTo>
                <a:cubicBezTo>
                  <a:pt x="69300" y="4267493"/>
                  <a:pt x="67776" y="4213961"/>
                  <a:pt x="57297" y="4159667"/>
                </a:cubicBezTo>
                <a:cubicBezTo>
                  <a:pt x="55011" y="4148427"/>
                  <a:pt x="54629" y="4135854"/>
                  <a:pt x="56915" y="4124614"/>
                </a:cubicBezTo>
                <a:cubicBezTo>
                  <a:pt x="63584" y="4092989"/>
                  <a:pt x="74634" y="4062318"/>
                  <a:pt x="79396" y="4030503"/>
                </a:cubicBezTo>
                <a:cubicBezTo>
                  <a:pt x="87206" y="3977925"/>
                  <a:pt x="60918" y="3932394"/>
                  <a:pt x="43771" y="3885338"/>
                </a:cubicBezTo>
                <a:cubicBezTo>
                  <a:pt x="31627" y="3851761"/>
                  <a:pt x="8016" y="3821935"/>
                  <a:pt x="426" y="3786777"/>
                </a:cubicBezTo>
                <a:lnTo>
                  <a:pt x="0" y="3773897"/>
                </a:lnTo>
                <a:lnTo>
                  <a:pt x="0" y="3393882"/>
                </a:lnTo>
                <a:lnTo>
                  <a:pt x="11838" y="3359516"/>
                </a:lnTo>
                <a:cubicBezTo>
                  <a:pt x="14434" y="3346205"/>
                  <a:pt x="14910" y="3332774"/>
                  <a:pt x="12910" y="3318771"/>
                </a:cubicBezTo>
                <a:cubicBezTo>
                  <a:pt x="12243" y="3314104"/>
                  <a:pt x="9909" y="3308770"/>
                  <a:pt x="6718" y="3304079"/>
                </a:cubicBezTo>
                <a:lnTo>
                  <a:pt x="0" y="3297657"/>
                </a:lnTo>
                <a:lnTo>
                  <a:pt x="0" y="3207867"/>
                </a:lnTo>
                <a:lnTo>
                  <a:pt x="15553" y="3186771"/>
                </a:lnTo>
                <a:cubicBezTo>
                  <a:pt x="28483" y="3162329"/>
                  <a:pt x="30484" y="3134647"/>
                  <a:pt x="36341" y="3107500"/>
                </a:cubicBezTo>
                <a:cubicBezTo>
                  <a:pt x="41105" y="3085403"/>
                  <a:pt x="41295" y="3064827"/>
                  <a:pt x="38057" y="3042728"/>
                </a:cubicBezTo>
                <a:cubicBezTo>
                  <a:pt x="30817" y="2994722"/>
                  <a:pt x="41105" y="2948047"/>
                  <a:pt x="54249" y="2901943"/>
                </a:cubicBezTo>
                <a:cubicBezTo>
                  <a:pt x="63012" y="2871462"/>
                  <a:pt x="68346" y="2840219"/>
                  <a:pt x="77300" y="2809930"/>
                </a:cubicBezTo>
                <a:cubicBezTo>
                  <a:pt x="84158" y="2787259"/>
                  <a:pt x="92351" y="2764590"/>
                  <a:pt x="103399" y="2743826"/>
                </a:cubicBezTo>
                <a:cubicBezTo>
                  <a:pt x="119594" y="2713723"/>
                  <a:pt x="143978" y="2687436"/>
                  <a:pt x="137500" y="2649143"/>
                </a:cubicBezTo>
                <a:cubicBezTo>
                  <a:pt x="131786" y="2615421"/>
                  <a:pt x="143786" y="2584942"/>
                  <a:pt x="155217" y="2554079"/>
                </a:cubicBezTo>
                <a:cubicBezTo>
                  <a:pt x="163599" y="2531409"/>
                  <a:pt x="172173" y="2508742"/>
                  <a:pt x="177507" y="2485307"/>
                </a:cubicBezTo>
                <a:cubicBezTo>
                  <a:pt x="183794" y="2457492"/>
                  <a:pt x="181126" y="2426059"/>
                  <a:pt x="192748" y="2401292"/>
                </a:cubicBezTo>
                <a:cubicBezTo>
                  <a:pt x="204940" y="2375383"/>
                  <a:pt x="196748" y="2353859"/>
                  <a:pt x="193318" y="2330806"/>
                </a:cubicBezTo>
                <a:cubicBezTo>
                  <a:pt x="187984" y="2294039"/>
                  <a:pt x="178077" y="2257459"/>
                  <a:pt x="190652" y="2220312"/>
                </a:cubicBezTo>
                <a:cubicBezTo>
                  <a:pt x="205892" y="2175163"/>
                  <a:pt x="222275" y="2130393"/>
                  <a:pt x="236753" y="2085054"/>
                </a:cubicBezTo>
                <a:cubicBezTo>
                  <a:pt x="242280" y="2067525"/>
                  <a:pt x="244566" y="2048668"/>
                  <a:pt x="247042" y="2030378"/>
                </a:cubicBezTo>
                <a:cubicBezTo>
                  <a:pt x="249138" y="2013043"/>
                  <a:pt x="243804" y="1992279"/>
                  <a:pt x="251804" y="1978940"/>
                </a:cubicBezTo>
                <a:cubicBezTo>
                  <a:pt x="272379" y="1944649"/>
                  <a:pt x="282475" y="1909408"/>
                  <a:pt x="282475" y="1869780"/>
                </a:cubicBezTo>
                <a:cubicBezTo>
                  <a:pt x="282475" y="1854920"/>
                  <a:pt x="291049" y="1840441"/>
                  <a:pt x="292573" y="1825393"/>
                </a:cubicBezTo>
                <a:cubicBezTo>
                  <a:pt x="294477" y="1804816"/>
                  <a:pt x="299622" y="1781194"/>
                  <a:pt x="292381" y="1763287"/>
                </a:cubicBezTo>
                <a:cubicBezTo>
                  <a:pt x="275237" y="1721185"/>
                  <a:pt x="289525" y="1687086"/>
                  <a:pt x="306480" y="1650317"/>
                </a:cubicBezTo>
                <a:cubicBezTo>
                  <a:pt x="323244" y="1614120"/>
                  <a:pt x="336579" y="1576019"/>
                  <a:pt x="347629" y="1537537"/>
                </a:cubicBezTo>
                <a:cubicBezTo>
                  <a:pt x="351629" y="1523059"/>
                  <a:pt x="344961" y="1505724"/>
                  <a:pt x="343629" y="1489720"/>
                </a:cubicBezTo>
                <a:cubicBezTo>
                  <a:pt x="343247" y="1484004"/>
                  <a:pt x="342675" y="1477717"/>
                  <a:pt x="344581" y="1472575"/>
                </a:cubicBezTo>
                <a:cubicBezTo>
                  <a:pt x="362870" y="1422854"/>
                  <a:pt x="376776" y="1372368"/>
                  <a:pt x="367252" y="1318456"/>
                </a:cubicBezTo>
                <a:cubicBezTo>
                  <a:pt x="366298" y="1313504"/>
                  <a:pt x="368394" y="1307978"/>
                  <a:pt x="369728" y="1303024"/>
                </a:cubicBezTo>
                <a:cubicBezTo>
                  <a:pt x="376586" y="1278829"/>
                  <a:pt x="387444" y="1255206"/>
                  <a:pt x="389921" y="1230633"/>
                </a:cubicBezTo>
                <a:cubicBezTo>
                  <a:pt x="396017" y="1170051"/>
                  <a:pt x="398495" y="1109091"/>
                  <a:pt x="402495" y="1048125"/>
                </a:cubicBezTo>
                <a:cubicBezTo>
                  <a:pt x="402685" y="1044315"/>
                  <a:pt x="402685" y="1040315"/>
                  <a:pt x="404019" y="1036887"/>
                </a:cubicBezTo>
                <a:cubicBezTo>
                  <a:pt x="412211" y="1014406"/>
                  <a:pt x="409543" y="994785"/>
                  <a:pt x="393923" y="975733"/>
                </a:cubicBezTo>
                <a:cubicBezTo>
                  <a:pt x="387064" y="967350"/>
                  <a:pt x="383444" y="955920"/>
                  <a:pt x="379634" y="945444"/>
                </a:cubicBezTo>
                <a:cubicBezTo>
                  <a:pt x="373918" y="930011"/>
                  <a:pt x="368394" y="914200"/>
                  <a:pt x="364774" y="898198"/>
                </a:cubicBezTo>
                <a:cubicBezTo>
                  <a:pt x="361346" y="882384"/>
                  <a:pt x="356583" y="865430"/>
                  <a:pt x="359250" y="850189"/>
                </a:cubicBezTo>
                <a:cubicBezTo>
                  <a:pt x="364012" y="822756"/>
                  <a:pt x="374680" y="796655"/>
                  <a:pt x="381730" y="769605"/>
                </a:cubicBezTo>
                <a:cubicBezTo>
                  <a:pt x="384206" y="760270"/>
                  <a:pt x="383824" y="749982"/>
                  <a:pt x="384016" y="740268"/>
                </a:cubicBezTo>
                <a:cubicBezTo>
                  <a:pt x="384586" y="717977"/>
                  <a:pt x="379062" y="695116"/>
                  <a:pt x="394875" y="674923"/>
                </a:cubicBezTo>
                <a:cubicBezTo>
                  <a:pt x="409733" y="656255"/>
                  <a:pt x="405353" y="637392"/>
                  <a:pt x="394113" y="617772"/>
                </a:cubicBezTo>
                <a:cubicBezTo>
                  <a:pt x="386110" y="603673"/>
                  <a:pt x="379824" y="587672"/>
                  <a:pt x="376776" y="571860"/>
                </a:cubicBezTo>
                <a:cubicBezTo>
                  <a:pt x="372586" y="550141"/>
                  <a:pt x="370870" y="528615"/>
                  <a:pt x="373348" y="505182"/>
                </a:cubicBezTo>
                <a:cubicBezTo>
                  <a:pt x="375062" y="488607"/>
                  <a:pt x="375824" y="475081"/>
                  <a:pt x="385920" y="462126"/>
                </a:cubicBezTo>
                <a:cubicBezTo>
                  <a:pt x="387444" y="460032"/>
                  <a:pt x="387826" y="456222"/>
                  <a:pt x="387634" y="453364"/>
                </a:cubicBezTo>
                <a:cubicBezTo>
                  <a:pt x="384396" y="415835"/>
                  <a:pt x="386110" y="378686"/>
                  <a:pt x="388399" y="340774"/>
                </a:cubicBezTo>
                <a:cubicBezTo>
                  <a:pt x="391445" y="292579"/>
                  <a:pt x="382492" y="241901"/>
                  <a:pt x="350487" y="200182"/>
                </a:cubicBezTo>
                <a:cubicBezTo>
                  <a:pt x="345723" y="194085"/>
                  <a:pt x="343629" y="184941"/>
                  <a:pt x="342485" y="176939"/>
                </a:cubicBezTo>
                <a:cubicBezTo>
                  <a:pt x="337533" y="139219"/>
                  <a:pt x="334103" y="101308"/>
                  <a:pt x="328579" y="63587"/>
                </a:cubicBezTo>
                <a:cubicBezTo>
                  <a:pt x="325530" y="43012"/>
                  <a:pt x="322862" y="21486"/>
                  <a:pt x="314480" y="2817"/>
                </a:cubicBezTo>
                <a:close/>
              </a:path>
            </a:pathLst>
          </a:custGeom>
        </p:spPr>
      </p:pic>
      <p:grpSp>
        <p:nvGrpSpPr>
          <p:cNvPr id="7" name="Group 6">
            <a:extLst>
              <a:ext uri="{FF2B5EF4-FFF2-40B4-BE49-F238E27FC236}">
                <a16:creationId xmlns:a16="http://schemas.microsoft.com/office/drawing/2014/main" id="{564DEED3-BC52-4F15-8426-D33275CB01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78284" y="-1"/>
            <a:ext cx="874716" cy="6858001"/>
            <a:chOff x="7620000" y="-1"/>
            <a:chExt cx="874716" cy="6858001"/>
          </a:xfrm>
        </p:grpSpPr>
        <p:sp>
          <p:nvSpPr>
            <p:cNvPr id="12" name="Freeform: Shape 11">
              <a:extLst>
                <a:ext uri="{FF2B5EF4-FFF2-40B4-BE49-F238E27FC236}">
                  <a16:creationId xmlns:a16="http://schemas.microsoft.com/office/drawing/2014/main" id="{937D94AD-9CD7-4F7F-B13A-399B378406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Shape 7">
              <a:extLst>
                <a:ext uri="{FF2B5EF4-FFF2-40B4-BE49-F238E27FC236}">
                  <a16:creationId xmlns:a16="http://schemas.microsoft.com/office/drawing/2014/main" id="{DF6D3FDC-6FDD-4615-B246-1FC651E95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14" name="Picture 13" descr="A drawing of a bird&#10;&#10;Description automatically generated">
            <a:extLst>
              <a:ext uri="{FF2B5EF4-FFF2-40B4-BE49-F238E27FC236}">
                <a16:creationId xmlns:a16="http://schemas.microsoft.com/office/drawing/2014/main" id="{7A4B92EA-476A-89A7-D7BE-B17017F634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41371" y="145229"/>
            <a:ext cx="2176272" cy="206044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TextBox 14">
            <a:extLst>
              <a:ext uri="{FF2B5EF4-FFF2-40B4-BE49-F238E27FC236}">
                <a16:creationId xmlns:a16="http://schemas.microsoft.com/office/drawing/2014/main" id="{F3ADBB8F-1BE7-4301-0D6B-00129FF06C09}"/>
              </a:ext>
            </a:extLst>
          </p:cNvPr>
          <p:cNvSpPr txBox="1"/>
          <p:nvPr/>
        </p:nvSpPr>
        <p:spPr>
          <a:xfrm>
            <a:off x="683491" y="2205677"/>
            <a:ext cx="2711302" cy="2954655"/>
          </a:xfrm>
          <a:prstGeom prst="rect">
            <a:avLst/>
          </a:prstGeom>
          <a:noFill/>
        </p:spPr>
        <p:txBody>
          <a:bodyPr wrap="square" rtlCol="0">
            <a:spAutoFit/>
          </a:bodyPr>
          <a:lstStyle/>
          <a:p>
            <a:pPr marL="0" indent="0">
              <a:buNone/>
            </a:pPr>
            <a:r>
              <a:rPr lang="en-CA" sz="2400" dirty="0"/>
              <a:t>Started in Jan 2022</a:t>
            </a:r>
          </a:p>
          <a:p>
            <a:pPr marL="0" indent="0">
              <a:buNone/>
            </a:pPr>
            <a:endParaRPr lang="en-CA" sz="2400" dirty="0"/>
          </a:p>
          <a:p>
            <a:pPr marL="0" indent="0">
              <a:buNone/>
            </a:pPr>
            <a:r>
              <a:rPr lang="en-CA" sz="2400" dirty="0"/>
              <a:t>Participants across the Niagara region were invited to mark the locations of crows.</a:t>
            </a:r>
          </a:p>
          <a:p>
            <a:endParaRPr lang="en-CA" dirty="0"/>
          </a:p>
        </p:txBody>
      </p:sp>
    </p:spTree>
    <p:extLst>
      <p:ext uri="{BB962C8B-B14F-4D97-AF65-F5344CB8AC3E}">
        <p14:creationId xmlns:p14="http://schemas.microsoft.com/office/powerpoint/2010/main" val="3967665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0DB02BD-FF61-4042-BC21-4EFF543EC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B23270-8C8A-972F-1922-ADAB4613EA66}"/>
              </a:ext>
            </a:extLst>
          </p:cNvPr>
          <p:cNvSpPr>
            <a:spLocks noGrp="1"/>
          </p:cNvSpPr>
          <p:nvPr>
            <p:ph type="title"/>
          </p:nvPr>
        </p:nvSpPr>
        <p:spPr>
          <a:xfrm>
            <a:off x="762001" y="1524001"/>
            <a:ext cx="3047999" cy="3810000"/>
          </a:xfrm>
        </p:spPr>
        <p:txBody>
          <a:bodyPr>
            <a:normAutofit/>
          </a:bodyPr>
          <a:lstStyle/>
          <a:p>
            <a:r>
              <a:rPr lang="en-US" sz="4100"/>
              <a:t>What have I been up to?</a:t>
            </a:r>
            <a:br>
              <a:rPr lang="en-US" sz="4100"/>
            </a:br>
            <a:br>
              <a:rPr lang="en-US" sz="4100"/>
            </a:br>
            <a:r>
              <a:rPr lang="en-US" sz="4100"/>
              <a:t>Conferences</a:t>
            </a:r>
          </a:p>
        </p:txBody>
      </p:sp>
      <p:sp>
        <p:nvSpPr>
          <p:cNvPr id="29" name="Freeform: Shape 28">
            <a:extLst>
              <a:ext uri="{FF2B5EF4-FFF2-40B4-BE49-F238E27FC236}">
                <a16:creationId xmlns:a16="http://schemas.microsoft.com/office/drawing/2014/main" id="{5811A85E-38EA-465A-84F9-6230CF743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866290A3-7E80-441D-AA1E-5263326B1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5" name="Content Placeholder 2">
            <a:extLst>
              <a:ext uri="{FF2B5EF4-FFF2-40B4-BE49-F238E27FC236}">
                <a16:creationId xmlns:a16="http://schemas.microsoft.com/office/drawing/2014/main" id="{37F86B05-C996-26F3-A116-3F830231567F}"/>
              </a:ext>
            </a:extLst>
          </p:cNvPr>
          <p:cNvGraphicFramePr>
            <a:graphicFrameLocks noGrp="1"/>
          </p:cNvGraphicFramePr>
          <p:nvPr>
            <p:ph idx="1"/>
            <p:extLst>
              <p:ext uri="{D42A27DB-BD31-4B8C-83A1-F6EECF244321}">
                <p14:modId xmlns:p14="http://schemas.microsoft.com/office/powerpoint/2010/main" val="414354584"/>
              </p:ext>
            </p:extLst>
          </p:nvPr>
        </p:nvGraphicFramePr>
        <p:xfrm>
          <a:off x="5334000" y="766719"/>
          <a:ext cx="6096000" cy="53292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815467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0DB02BD-FF61-4042-BC21-4EFF543EC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0C7E66-2961-88C5-DE3C-6CB7A89399F5}"/>
              </a:ext>
            </a:extLst>
          </p:cNvPr>
          <p:cNvSpPr>
            <a:spLocks noGrp="1"/>
          </p:cNvSpPr>
          <p:nvPr>
            <p:ph type="title"/>
          </p:nvPr>
        </p:nvSpPr>
        <p:spPr>
          <a:xfrm>
            <a:off x="762001" y="1099672"/>
            <a:ext cx="6095999" cy="714951"/>
          </a:xfrm>
        </p:spPr>
        <p:txBody>
          <a:bodyPr anchor="b">
            <a:normAutofit/>
          </a:bodyPr>
          <a:lstStyle/>
          <a:p>
            <a:r>
              <a:rPr lang="en-CA" dirty="0"/>
              <a:t>Methods</a:t>
            </a:r>
          </a:p>
        </p:txBody>
      </p:sp>
      <p:sp>
        <p:nvSpPr>
          <p:cNvPr id="3" name="Content Placeholder 2">
            <a:extLst>
              <a:ext uri="{FF2B5EF4-FFF2-40B4-BE49-F238E27FC236}">
                <a16:creationId xmlns:a16="http://schemas.microsoft.com/office/drawing/2014/main" id="{E891407C-ACFD-E1B8-E299-8B5A2AA9E851}"/>
              </a:ext>
            </a:extLst>
          </p:cNvPr>
          <p:cNvSpPr>
            <a:spLocks noGrp="1"/>
          </p:cNvSpPr>
          <p:nvPr>
            <p:ph idx="1"/>
          </p:nvPr>
        </p:nvSpPr>
        <p:spPr>
          <a:xfrm>
            <a:off x="762001" y="1814622"/>
            <a:ext cx="6095999" cy="4118507"/>
          </a:xfrm>
        </p:spPr>
        <p:txBody>
          <a:bodyPr vert="horz" lIns="91440" tIns="45720" rIns="91440" bIns="45720" rtlCol="0">
            <a:normAutofit/>
          </a:bodyPr>
          <a:lstStyle/>
          <a:p>
            <a:pPr marL="0" indent="0">
              <a:spcBef>
                <a:spcPts val="2400"/>
              </a:spcBef>
              <a:buNone/>
            </a:pPr>
            <a:r>
              <a:rPr lang="en-CA" sz="2400" dirty="0"/>
              <a:t>Foraging bouts were video recorded from a distance and coded at a later date</a:t>
            </a:r>
            <a:endParaRPr lang="en-US" sz="2400" dirty="0"/>
          </a:p>
          <a:p>
            <a:pPr marL="0" indent="0">
              <a:spcBef>
                <a:spcPts val="2400"/>
              </a:spcBef>
              <a:buNone/>
            </a:pPr>
            <a:r>
              <a:rPr lang="en-US" sz="2400" dirty="0"/>
              <a:t>25 videos recorded from May to September 2022</a:t>
            </a:r>
          </a:p>
          <a:p>
            <a:pPr marL="0" indent="0">
              <a:buNone/>
            </a:pPr>
            <a:endParaRPr lang="fr-CA" dirty="0">
              <a:cs typeface="Calibri"/>
            </a:endParaRPr>
          </a:p>
          <a:p>
            <a:pPr marL="0" indent="0">
              <a:buNone/>
            </a:pPr>
            <a:endParaRPr lang="fr-CA" dirty="0">
              <a:cs typeface="Calibri"/>
            </a:endParaRPr>
          </a:p>
        </p:txBody>
      </p:sp>
      <p:pic>
        <p:nvPicPr>
          <p:cNvPr id="6" name="Picture 5">
            <a:extLst>
              <a:ext uri="{FF2B5EF4-FFF2-40B4-BE49-F238E27FC236}">
                <a16:creationId xmlns:a16="http://schemas.microsoft.com/office/drawing/2014/main" id="{6A7EF032-000F-42C1-8016-A3521DAE3942}"/>
              </a:ext>
            </a:extLst>
          </p:cNvPr>
          <p:cNvPicPr>
            <a:picLocks noChangeAspect="1"/>
          </p:cNvPicPr>
          <p:nvPr/>
        </p:nvPicPr>
        <p:blipFill rotWithShape="1">
          <a:blip r:embed="rId3"/>
          <a:srcRect t="17579" r="5" b="6619"/>
          <a:stretch/>
        </p:blipFill>
        <p:spPr>
          <a:xfrm>
            <a:off x="7755835" y="-1"/>
            <a:ext cx="4431000" cy="3333750"/>
          </a:xfrm>
          <a:custGeom>
            <a:avLst/>
            <a:gdLst/>
            <a:ahLst/>
            <a:cxnLst/>
            <a:rect l="l" t="t" r="r" b="b"/>
            <a:pathLst>
              <a:path w="4431000" h="3333750">
                <a:moveTo>
                  <a:pt x="485126" y="0"/>
                </a:moveTo>
                <a:lnTo>
                  <a:pt x="4431000" y="0"/>
                </a:lnTo>
                <a:lnTo>
                  <a:pt x="4431000" y="3333750"/>
                </a:lnTo>
                <a:lnTo>
                  <a:pt x="110704" y="3333750"/>
                </a:lnTo>
                <a:lnTo>
                  <a:pt x="109716" y="3326101"/>
                </a:lnTo>
                <a:cubicBezTo>
                  <a:pt x="100334" y="3271963"/>
                  <a:pt x="86998" y="3218512"/>
                  <a:pt x="74044" y="3165061"/>
                </a:cubicBezTo>
                <a:cubicBezTo>
                  <a:pt x="58041" y="3099154"/>
                  <a:pt x="57089" y="3034817"/>
                  <a:pt x="73282" y="2968910"/>
                </a:cubicBezTo>
                <a:cubicBezTo>
                  <a:pt x="85094" y="2921245"/>
                  <a:pt x="65661" y="2876129"/>
                  <a:pt x="52327" y="2831604"/>
                </a:cubicBezTo>
                <a:cubicBezTo>
                  <a:pt x="49661" y="2822385"/>
                  <a:pt x="39183" y="2813754"/>
                  <a:pt x="30228" y="2808850"/>
                </a:cubicBezTo>
                <a:cubicBezTo>
                  <a:pt x="-1397" y="2791196"/>
                  <a:pt x="-6349" y="2761970"/>
                  <a:pt x="6795" y="2725094"/>
                </a:cubicBezTo>
                <a:cubicBezTo>
                  <a:pt x="17084" y="2695868"/>
                  <a:pt x="30800" y="2669191"/>
                  <a:pt x="55185" y="2645455"/>
                </a:cubicBezTo>
                <a:cubicBezTo>
                  <a:pt x="83760" y="2617603"/>
                  <a:pt x="116337" y="2588768"/>
                  <a:pt x="128339" y="2545615"/>
                </a:cubicBezTo>
                <a:cubicBezTo>
                  <a:pt x="133482" y="2526980"/>
                  <a:pt x="134244" y="2510897"/>
                  <a:pt x="128909" y="2491281"/>
                </a:cubicBezTo>
                <a:cubicBezTo>
                  <a:pt x="118623" y="2453227"/>
                  <a:pt x="111383" y="2414980"/>
                  <a:pt x="143198" y="2379279"/>
                </a:cubicBezTo>
                <a:cubicBezTo>
                  <a:pt x="160725" y="2359664"/>
                  <a:pt x="171965" y="2333183"/>
                  <a:pt x="167583" y="2301603"/>
                </a:cubicBezTo>
                <a:cubicBezTo>
                  <a:pt x="162059" y="2262177"/>
                  <a:pt x="175965" y="2226281"/>
                  <a:pt x="196540" y="2192740"/>
                </a:cubicBezTo>
                <a:cubicBezTo>
                  <a:pt x="203970" y="2180774"/>
                  <a:pt x="208160" y="2166063"/>
                  <a:pt x="211780" y="2152137"/>
                </a:cubicBezTo>
                <a:cubicBezTo>
                  <a:pt x="220163" y="2119968"/>
                  <a:pt x="227593" y="2087602"/>
                  <a:pt x="234451" y="2055042"/>
                </a:cubicBezTo>
                <a:cubicBezTo>
                  <a:pt x="240165" y="2028365"/>
                  <a:pt x="244357" y="2001493"/>
                  <a:pt x="249310" y="1974618"/>
                </a:cubicBezTo>
                <a:cubicBezTo>
                  <a:pt x="254644" y="1945197"/>
                  <a:pt x="267028" y="1921855"/>
                  <a:pt x="295793" y="1909694"/>
                </a:cubicBezTo>
                <a:cubicBezTo>
                  <a:pt x="304937" y="1905771"/>
                  <a:pt x="312178" y="1896356"/>
                  <a:pt x="319798" y="1888901"/>
                </a:cubicBezTo>
                <a:cubicBezTo>
                  <a:pt x="325322" y="1883606"/>
                  <a:pt x="329514" y="1876543"/>
                  <a:pt x="335228" y="1871640"/>
                </a:cubicBezTo>
                <a:cubicBezTo>
                  <a:pt x="365329" y="1845943"/>
                  <a:pt x="395618" y="1820640"/>
                  <a:pt x="425719" y="1795142"/>
                </a:cubicBezTo>
                <a:cubicBezTo>
                  <a:pt x="428577" y="1792590"/>
                  <a:pt x="432006" y="1789845"/>
                  <a:pt x="433340" y="1786511"/>
                </a:cubicBezTo>
                <a:cubicBezTo>
                  <a:pt x="447246" y="1751988"/>
                  <a:pt x="460390" y="1717073"/>
                  <a:pt x="475061" y="1682944"/>
                </a:cubicBezTo>
                <a:cubicBezTo>
                  <a:pt x="480775" y="1669800"/>
                  <a:pt x="487823" y="1656267"/>
                  <a:pt x="497730" y="1646459"/>
                </a:cubicBezTo>
                <a:cubicBezTo>
                  <a:pt x="520210" y="1624098"/>
                  <a:pt x="544595" y="1603698"/>
                  <a:pt x="554311" y="1571529"/>
                </a:cubicBezTo>
                <a:cubicBezTo>
                  <a:pt x="557168" y="1562114"/>
                  <a:pt x="558692" y="1550935"/>
                  <a:pt x="556216" y="1541910"/>
                </a:cubicBezTo>
                <a:cubicBezTo>
                  <a:pt x="545929" y="1505229"/>
                  <a:pt x="533165" y="1469335"/>
                  <a:pt x="522307" y="1432851"/>
                </a:cubicBezTo>
                <a:cubicBezTo>
                  <a:pt x="515638" y="1409705"/>
                  <a:pt x="507636" y="1388716"/>
                  <a:pt x="484013" y="1377535"/>
                </a:cubicBezTo>
                <a:cubicBezTo>
                  <a:pt x="477347" y="1374398"/>
                  <a:pt x="470107" y="1365570"/>
                  <a:pt x="468773" y="1358313"/>
                </a:cubicBezTo>
                <a:cubicBezTo>
                  <a:pt x="460200" y="1311630"/>
                  <a:pt x="456010" y="1265534"/>
                  <a:pt x="485157" y="1222576"/>
                </a:cubicBezTo>
                <a:cubicBezTo>
                  <a:pt x="491443" y="1213555"/>
                  <a:pt x="491443" y="1196684"/>
                  <a:pt x="488777" y="1184720"/>
                </a:cubicBezTo>
                <a:cubicBezTo>
                  <a:pt x="478871" y="1138623"/>
                  <a:pt x="475441" y="1094882"/>
                  <a:pt x="507066" y="1054866"/>
                </a:cubicBezTo>
                <a:cubicBezTo>
                  <a:pt x="510876" y="1050159"/>
                  <a:pt x="507446" y="1035056"/>
                  <a:pt x="502684" y="1027995"/>
                </a:cubicBezTo>
                <a:cubicBezTo>
                  <a:pt x="456200" y="959929"/>
                  <a:pt x="455056" y="922662"/>
                  <a:pt x="499064" y="853028"/>
                </a:cubicBezTo>
                <a:cubicBezTo>
                  <a:pt x="501922" y="848516"/>
                  <a:pt x="505160" y="842633"/>
                  <a:pt x="509542" y="840866"/>
                </a:cubicBezTo>
                <a:cubicBezTo>
                  <a:pt x="537547" y="828900"/>
                  <a:pt x="538309" y="803401"/>
                  <a:pt x="540595" y="778095"/>
                </a:cubicBezTo>
                <a:cubicBezTo>
                  <a:pt x="543071" y="750244"/>
                  <a:pt x="546309" y="722389"/>
                  <a:pt x="548595" y="694341"/>
                </a:cubicBezTo>
                <a:cubicBezTo>
                  <a:pt x="548977" y="689436"/>
                  <a:pt x="547453" y="683943"/>
                  <a:pt x="545737" y="679040"/>
                </a:cubicBezTo>
                <a:cubicBezTo>
                  <a:pt x="539451" y="660210"/>
                  <a:pt x="530307" y="641968"/>
                  <a:pt x="526497" y="622548"/>
                </a:cubicBezTo>
                <a:cubicBezTo>
                  <a:pt x="518304" y="580573"/>
                  <a:pt x="501922" y="539970"/>
                  <a:pt x="508590" y="495638"/>
                </a:cubicBezTo>
                <a:cubicBezTo>
                  <a:pt x="509732" y="487990"/>
                  <a:pt x="504208" y="479162"/>
                  <a:pt x="502112" y="470924"/>
                </a:cubicBezTo>
                <a:cubicBezTo>
                  <a:pt x="498492" y="456017"/>
                  <a:pt x="493349" y="441500"/>
                  <a:pt x="492015" y="426397"/>
                </a:cubicBezTo>
                <a:cubicBezTo>
                  <a:pt x="488585" y="386383"/>
                  <a:pt x="485537" y="345976"/>
                  <a:pt x="485347" y="305764"/>
                </a:cubicBezTo>
                <a:cubicBezTo>
                  <a:pt x="485157" y="286346"/>
                  <a:pt x="492395" y="266927"/>
                  <a:pt x="495254" y="247312"/>
                </a:cubicBezTo>
                <a:cubicBezTo>
                  <a:pt x="496588" y="238486"/>
                  <a:pt x="498874" y="224165"/>
                  <a:pt x="494682" y="221224"/>
                </a:cubicBezTo>
                <a:cubicBezTo>
                  <a:pt x="462869" y="198471"/>
                  <a:pt x="468965" y="166498"/>
                  <a:pt x="469345" y="134133"/>
                </a:cubicBezTo>
                <a:cubicBezTo>
                  <a:pt x="469726" y="98433"/>
                  <a:pt x="476632" y="63322"/>
                  <a:pt x="482013" y="27991"/>
                </a:cubicBezTo>
                <a:close/>
              </a:path>
            </a:pathLst>
          </a:custGeom>
        </p:spPr>
      </p:pic>
      <p:pic>
        <p:nvPicPr>
          <p:cNvPr id="5" name="Picture 4">
            <a:extLst>
              <a:ext uri="{FF2B5EF4-FFF2-40B4-BE49-F238E27FC236}">
                <a16:creationId xmlns:a16="http://schemas.microsoft.com/office/drawing/2014/main" id="{46FECA0A-70E7-2379-13D9-488D56664334}"/>
              </a:ext>
            </a:extLst>
          </p:cNvPr>
          <p:cNvPicPr>
            <a:picLocks noChangeAspect="1"/>
          </p:cNvPicPr>
          <p:nvPr/>
        </p:nvPicPr>
        <p:blipFill rotWithShape="1">
          <a:blip r:embed="rId4"/>
          <a:srcRect t="6710" r="-1" b="-1"/>
          <a:stretch/>
        </p:blipFill>
        <p:spPr>
          <a:xfrm>
            <a:off x="7619999" y="3524252"/>
            <a:ext cx="4566836" cy="3333749"/>
          </a:xfrm>
          <a:custGeom>
            <a:avLst/>
            <a:gdLst/>
            <a:ahLst/>
            <a:cxnLst/>
            <a:rect l="l" t="t" r="r" b="b"/>
            <a:pathLst>
              <a:path w="4566836" h="3333749">
                <a:moveTo>
                  <a:pt x="265966" y="0"/>
                </a:moveTo>
                <a:lnTo>
                  <a:pt x="4566836" y="0"/>
                </a:lnTo>
                <a:lnTo>
                  <a:pt x="4566836" y="3333749"/>
                </a:lnTo>
                <a:lnTo>
                  <a:pt x="137148" y="3333749"/>
                </a:lnTo>
                <a:lnTo>
                  <a:pt x="144347" y="3316486"/>
                </a:lnTo>
                <a:cubicBezTo>
                  <a:pt x="160922" y="3289026"/>
                  <a:pt x="164922" y="3262741"/>
                  <a:pt x="143585" y="3234104"/>
                </a:cubicBezTo>
                <a:cubicBezTo>
                  <a:pt x="128917" y="3214682"/>
                  <a:pt x="136157" y="3176434"/>
                  <a:pt x="153112" y="3157998"/>
                </a:cubicBezTo>
                <a:cubicBezTo>
                  <a:pt x="159208" y="3151327"/>
                  <a:pt x="165304" y="3144461"/>
                  <a:pt x="175591" y="3133281"/>
                </a:cubicBezTo>
                <a:cubicBezTo>
                  <a:pt x="128917" y="3113077"/>
                  <a:pt x="124727" y="3070513"/>
                  <a:pt x="115201" y="3029515"/>
                </a:cubicBezTo>
                <a:cubicBezTo>
                  <a:pt x="109296" y="3004411"/>
                  <a:pt x="85292" y="2998329"/>
                  <a:pt x="63193" y="2993621"/>
                </a:cubicBezTo>
                <a:cubicBezTo>
                  <a:pt x="23377" y="2985382"/>
                  <a:pt x="5851" y="2965571"/>
                  <a:pt x="9089" y="2924183"/>
                </a:cubicBezTo>
                <a:cubicBezTo>
                  <a:pt x="12709" y="2878480"/>
                  <a:pt x="18995" y="2832778"/>
                  <a:pt x="26426" y="2787466"/>
                </a:cubicBezTo>
                <a:cubicBezTo>
                  <a:pt x="31188" y="2758830"/>
                  <a:pt x="42808" y="2732938"/>
                  <a:pt x="65097" y="2712144"/>
                </a:cubicBezTo>
                <a:cubicBezTo>
                  <a:pt x="86816" y="2691942"/>
                  <a:pt x="84339" y="2687234"/>
                  <a:pt x="67003" y="2663892"/>
                </a:cubicBezTo>
                <a:cubicBezTo>
                  <a:pt x="46808" y="2636627"/>
                  <a:pt x="28140" y="2608381"/>
                  <a:pt x="10803" y="2579155"/>
                </a:cubicBezTo>
                <a:cubicBezTo>
                  <a:pt x="5279" y="2569935"/>
                  <a:pt x="5469" y="2556597"/>
                  <a:pt x="4327" y="2545024"/>
                </a:cubicBezTo>
                <a:cubicBezTo>
                  <a:pt x="2231" y="2525408"/>
                  <a:pt x="-1579" y="2505204"/>
                  <a:pt x="707" y="2485983"/>
                </a:cubicBezTo>
                <a:cubicBezTo>
                  <a:pt x="2993" y="2467545"/>
                  <a:pt x="10803" y="2449301"/>
                  <a:pt x="18613" y="2432238"/>
                </a:cubicBezTo>
                <a:cubicBezTo>
                  <a:pt x="40522" y="2384573"/>
                  <a:pt x="67765" y="2340831"/>
                  <a:pt x="107008" y="2305719"/>
                </a:cubicBezTo>
                <a:cubicBezTo>
                  <a:pt x="112152" y="2301210"/>
                  <a:pt x="114058" y="2292185"/>
                  <a:pt x="115773" y="2284730"/>
                </a:cubicBezTo>
                <a:cubicBezTo>
                  <a:pt x="118631" y="2272570"/>
                  <a:pt x="121297" y="2260016"/>
                  <a:pt x="121679" y="2247659"/>
                </a:cubicBezTo>
                <a:cubicBezTo>
                  <a:pt x="123583" y="2187637"/>
                  <a:pt x="150254" y="2140561"/>
                  <a:pt x="192927" y="2101722"/>
                </a:cubicBezTo>
                <a:cubicBezTo>
                  <a:pt x="205120" y="2090542"/>
                  <a:pt x="206454" y="2081912"/>
                  <a:pt x="192355" y="2069749"/>
                </a:cubicBezTo>
                <a:cubicBezTo>
                  <a:pt x="175973" y="2055628"/>
                  <a:pt x="182449" y="2035424"/>
                  <a:pt x="186259" y="2017180"/>
                </a:cubicBezTo>
                <a:cubicBezTo>
                  <a:pt x="190069" y="1998352"/>
                  <a:pt x="194071" y="1979324"/>
                  <a:pt x="197881" y="1960494"/>
                </a:cubicBezTo>
                <a:cubicBezTo>
                  <a:pt x="200547" y="1946568"/>
                  <a:pt x="202833" y="1932837"/>
                  <a:pt x="206072" y="1919105"/>
                </a:cubicBezTo>
                <a:cubicBezTo>
                  <a:pt x="216170" y="1876345"/>
                  <a:pt x="213122" y="1837900"/>
                  <a:pt x="182069" y="1803181"/>
                </a:cubicBezTo>
                <a:cubicBezTo>
                  <a:pt x="158256" y="1776701"/>
                  <a:pt x="151206" y="1742767"/>
                  <a:pt x="158446" y="1706674"/>
                </a:cubicBezTo>
                <a:cubicBezTo>
                  <a:pt x="159398" y="1702163"/>
                  <a:pt x="163208" y="1696475"/>
                  <a:pt x="161684" y="1693337"/>
                </a:cubicBezTo>
                <a:cubicBezTo>
                  <a:pt x="139395" y="1646064"/>
                  <a:pt x="178641" y="1608599"/>
                  <a:pt x="181117" y="1565053"/>
                </a:cubicBezTo>
                <a:cubicBezTo>
                  <a:pt x="182259" y="1545831"/>
                  <a:pt x="196357" y="1526215"/>
                  <a:pt x="207596" y="1508955"/>
                </a:cubicBezTo>
                <a:cubicBezTo>
                  <a:pt x="223028" y="1485218"/>
                  <a:pt x="237887" y="1464034"/>
                  <a:pt x="231028" y="1431867"/>
                </a:cubicBezTo>
                <a:cubicBezTo>
                  <a:pt x="223980" y="1399698"/>
                  <a:pt x="236935" y="1370275"/>
                  <a:pt x="259033" y="1346148"/>
                </a:cubicBezTo>
                <a:cubicBezTo>
                  <a:pt x="275798" y="1327711"/>
                  <a:pt x="277322" y="1307506"/>
                  <a:pt x="272560" y="1283184"/>
                </a:cubicBezTo>
                <a:cubicBezTo>
                  <a:pt x="266654" y="1252781"/>
                  <a:pt x="266272" y="1221201"/>
                  <a:pt x="262653" y="1190406"/>
                </a:cubicBezTo>
                <a:cubicBezTo>
                  <a:pt x="261891" y="1183735"/>
                  <a:pt x="259223" y="1175302"/>
                  <a:pt x="254651" y="1171377"/>
                </a:cubicBezTo>
                <a:cubicBezTo>
                  <a:pt x="197881" y="1123320"/>
                  <a:pt x="197309" y="1055649"/>
                  <a:pt x="194641" y="988957"/>
                </a:cubicBezTo>
                <a:cubicBezTo>
                  <a:pt x="192927" y="948552"/>
                  <a:pt x="192927" y="907947"/>
                  <a:pt x="193879" y="867344"/>
                </a:cubicBezTo>
                <a:cubicBezTo>
                  <a:pt x="194071" y="853613"/>
                  <a:pt x="197119" y="839098"/>
                  <a:pt x="202833" y="826936"/>
                </a:cubicBezTo>
                <a:cubicBezTo>
                  <a:pt x="214836" y="801633"/>
                  <a:pt x="230456" y="778292"/>
                  <a:pt x="242649" y="753182"/>
                </a:cubicBezTo>
                <a:cubicBezTo>
                  <a:pt x="247413" y="743770"/>
                  <a:pt x="247603" y="731608"/>
                  <a:pt x="248365" y="720622"/>
                </a:cubicBezTo>
                <a:cubicBezTo>
                  <a:pt x="249889" y="701204"/>
                  <a:pt x="245317" y="679628"/>
                  <a:pt x="252175" y="662955"/>
                </a:cubicBezTo>
                <a:cubicBezTo>
                  <a:pt x="269892" y="619604"/>
                  <a:pt x="265892" y="579001"/>
                  <a:pt x="248365" y="537809"/>
                </a:cubicBezTo>
                <a:cubicBezTo>
                  <a:pt x="223790" y="480140"/>
                  <a:pt x="225694" y="425612"/>
                  <a:pt x="264557" y="374612"/>
                </a:cubicBezTo>
                <a:cubicBezTo>
                  <a:pt x="282084" y="351663"/>
                  <a:pt x="273702" y="329301"/>
                  <a:pt x="259605" y="309883"/>
                </a:cubicBezTo>
                <a:cubicBezTo>
                  <a:pt x="243221" y="287521"/>
                  <a:pt x="239031" y="265748"/>
                  <a:pt x="251031" y="240054"/>
                </a:cubicBezTo>
                <a:cubicBezTo>
                  <a:pt x="253699" y="234363"/>
                  <a:pt x="252365" y="226322"/>
                  <a:pt x="251413" y="219652"/>
                </a:cubicBezTo>
                <a:lnTo>
                  <a:pt x="250057" y="200798"/>
                </a:lnTo>
                <a:lnTo>
                  <a:pt x="237709" y="199121"/>
                </a:lnTo>
                <a:cubicBezTo>
                  <a:pt x="208187" y="194887"/>
                  <a:pt x="178620" y="190893"/>
                  <a:pt x="148511" y="188488"/>
                </a:cubicBezTo>
                <a:lnTo>
                  <a:pt x="148495" y="188488"/>
                </a:lnTo>
                <a:lnTo>
                  <a:pt x="148510" y="188487"/>
                </a:lnTo>
                <a:cubicBezTo>
                  <a:pt x="178619" y="190892"/>
                  <a:pt x="208186" y="194886"/>
                  <a:pt x="237708" y="199120"/>
                </a:cubicBezTo>
                <a:lnTo>
                  <a:pt x="250056" y="200797"/>
                </a:lnTo>
                <a:lnTo>
                  <a:pt x="247364" y="163357"/>
                </a:lnTo>
                <a:cubicBezTo>
                  <a:pt x="248888" y="145164"/>
                  <a:pt x="255126" y="127854"/>
                  <a:pt x="271605" y="112358"/>
                </a:cubicBezTo>
                <a:cubicBezTo>
                  <a:pt x="278083" y="106276"/>
                  <a:pt x="280749" y="96076"/>
                  <a:pt x="285131" y="87837"/>
                </a:cubicBezTo>
                <a:cubicBezTo>
                  <a:pt x="303040" y="53315"/>
                  <a:pt x="301324" y="54688"/>
                  <a:pt x="279607" y="23893"/>
                </a:cubicBezTo>
                <a:close/>
              </a:path>
            </a:pathLst>
          </a:custGeom>
        </p:spPr>
      </p:pic>
      <p:sp>
        <p:nvSpPr>
          <p:cNvPr id="13" name="Freeform: Shape 12">
            <a:extLst>
              <a:ext uri="{FF2B5EF4-FFF2-40B4-BE49-F238E27FC236}">
                <a16:creationId xmlns:a16="http://schemas.microsoft.com/office/drawing/2014/main" id="{5811A85E-38EA-465A-84F9-6230CF743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38581"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866290A3-7E80-441D-AA1E-5263326B1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38581"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5">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34016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C7E66-2961-88C5-DE3C-6CB7A89399F5}"/>
              </a:ext>
            </a:extLst>
          </p:cNvPr>
          <p:cNvSpPr>
            <a:spLocks noGrp="1"/>
          </p:cNvSpPr>
          <p:nvPr>
            <p:ph type="title"/>
          </p:nvPr>
        </p:nvSpPr>
        <p:spPr>
          <a:xfrm>
            <a:off x="838200" y="822326"/>
            <a:ext cx="10515600" cy="1120028"/>
          </a:xfrm>
        </p:spPr>
        <p:txBody>
          <a:bodyPr/>
          <a:lstStyle/>
          <a:p>
            <a:r>
              <a:rPr lang="en-CA" dirty="0"/>
              <a:t>Methods - Ethogram</a:t>
            </a:r>
          </a:p>
        </p:txBody>
      </p:sp>
      <p:graphicFrame>
        <p:nvGraphicFramePr>
          <p:cNvPr id="10" name="Table 9">
            <a:extLst>
              <a:ext uri="{FF2B5EF4-FFF2-40B4-BE49-F238E27FC236}">
                <a16:creationId xmlns:a16="http://schemas.microsoft.com/office/drawing/2014/main" id="{BB144272-8D24-B2E4-749A-6D06D4893667}"/>
              </a:ext>
            </a:extLst>
          </p:cNvPr>
          <p:cNvGraphicFramePr>
            <a:graphicFrameLocks noGrp="1"/>
          </p:cNvGraphicFramePr>
          <p:nvPr>
            <p:extLst>
              <p:ext uri="{D42A27DB-BD31-4B8C-83A1-F6EECF244321}">
                <p14:modId xmlns:p14="http://schemas.microsoft.com/office/powerpoint/2010/main" val="3705122152"/>
              </p:ext>
            </p:extLst>
          </p:nvPr>
        </p:nvGraphicFramePr>
        <p:xfrm>
          <a:off x="838198" y="1472812"/>
          <a:ext cx="11125783" cy="4393695"/>
        </p:xfrm>
        <a:graphic>
          <a:graphicData uri="http://schemas.openxmlformats.org/drawingml/2006/table">
            <a:tbl>
              <a:tblPr firstRow="1" bandRow="1">
                <a:tableStyleId>{073A0DAA-6AF3-43AB-8588-CEC1D06C72B9}</a:tableStyleId>
              </a:tblPr>
              <a:tblGrid>
                <a:gridCol w="1110658">
                  <a:extLst>
                    <a:ext uri="{9D8B030D-6E8A-4147-A177-3AD203B41FA5}">
                      <a16:colId xmlns:a16="http://schemas.microsoft.com/office/drawing/2014/main" val="2735891131"/>
                    </a:ext>
                  </a:extLst>
                </a:gridCol>
                <a:gridCol w="1146183">
                  <a:extLst>
                    <a:ext uri="{9D8B030D-6E8A-4147-A177-3AD203B41FA5}">
                      <a16:colId xmlns:a16="http://schemas.microsoft.com/office/drawing/2014/main" val="3582035942"/>
                    </a:ext>
                  </a:extLst>
                </a:gridCol>
                <a:gridCol w="6087496">
                  <a:extLst>
                    <a:ext uri="{9D8B030D-6E8A-4147-A177-3AD203B41FA5}">
                      <a16:colId xmlns:a16="http://schemas.microsoft.com/office/drawing/2014/main" val="243607981"/>
                    </a:ext>
                  </a:extLst>
                </a:gridCol>
                <a:gridCol w="2781446">
                  <a:extLst>
                    <a:ext uri="{9D8B030D-6E8A-4147-A177-3AD203B41FA5}">
                      <a16:colId xmlns:a16="http://schemas.microsoft.com/office/drawing/2014/main" val="1432780136"/>
                    </a:ext>
                  </a:extLst>
                </a:gridCol>
              </a:tblGrid>
              <a:tr h="238458">
                <a:tc>
                  <a:txBody>
                    <a:bodyPr/>
                    <a:lstStyle/>
                    <a:p>
                      <a:r>
                        <a:rPr lang="en-CA" dirty="0"/>
                        <a:t>Behavior</a:t>
                      </a:r>
                    </a:p>
                  </a:txBody>
                  <a:tcPr/>
                </a:tc>
                <a:tc>
                  <a:txBody>
                    <a:bodyPr/>
                    <a:lstStyle/>
                    <a:p>
                      <a:r>
                        <a:rPr lang="en-CA" dirty="0"/>
                        <a:t>Vigilance</a:t>
                      </a:r>
                    </a:p>
                  </a:txBody>
                  <a:tcPr/>
                </a:tc>
                <a:tc>
                  <a:txBody>
                    <a:bodyPr/>
                    <a:lstStyle/>
                    <a:p>
                      <a:r>
                        <a:rPr lang="en-CA" dirty="0"/>
                        <a:t>Definition</a:t>
                      </a:r>
                    </a:p>
                  </a:txBody>
                  <a:tcPr/>
                </a:tc>
                <a:tc>
                  <a:txBody>
                    <a:bodyPr/>
                    <a:lstStyle/>
                    <a:p>
                      <a:r>
                        <a:rPr lang="en-CA" dirty="0"/>
                        <a:t>Illustration</a:t>
                      </a:r>
                    </a:p>
                  </a:txBody>
                  <a:tcPr/>
                </a:tc>
                <a:extLst>
                  <a:ext uri="{0D108BD9-81ED-4DB2-BD59-A6C34878D82A}">
                    <a16:rowId xmlns:a16="http://schemas.microsoft.com/office/drawing/2014/main" val="786444977"/>
                  </a:ext>
                </a:extLst>
              </a:tr>
              <a:tr h="1407199">
                <a:tc>
                  <a:txBody>
                    <a:bodyPr/>
                    <a:lstStyle/>
                    <a:p>
                      <a:pPr algn="ctr"/>
                      <a:r>
                        <a:rPr lang="en-CA" sz="1800" kern="1200" dirty="0">
                          <a:solidFill>
                            <a:schemeClr val="dk1"/>
                          </a:solidFill>
                          <a:effectLst/>
                          <a:latin typeface="+mn-lt"/>
                          <a:ea typeface="+mn-ea"/>
                          <a:cs typeface="+mn-cs"/>
                        </a:rPr>
                        <a:t>Foraging</a:t>
                      </a:r>
                      <a:endParaRPr lang="en-CA" dirty="0"/>
                    </a:p>
                  </a:txBody>
                  <a:tcPr anchor="ctr"/>
                </a:tc>
                <a:tc>
                  <a:txBody>
                    <a:bodyPr/>
                    <a:lstStyle/>
                    <a:p>
                      <a:pPr algn="ctr"/>
                      <a:r>
                        <a:rPr lang="en-CA" sz="3600" kern="1200" dirty="0">
                          <a:solidFill>
                            <a:schemeClr val="dk1"/>
                          </a:solidFill>
                          <a:effectLst/>
                          <a:latin typeface="+mn-lt"/>
                          <a:ea typeface="+mn-ea"/>
                          <a:cs typeface="+mn-cs"/>
                          <a:sym typeface="Symbol" panose="05050102010706020507" pitchFamily="18" charset="2"/>
                        </a:rPr>
                        <a:t></a:t>
                      </a:r>
                      <a:endParaRPr lang="en-CA" sz="3600" dirty="0"/>
                    </a:p>
                  </a:txBody>
                  <a:tcPr anchor="ctr"/>
                </a:tc>
                <a:tc>
                  <a:txBody>
                    <a:bodyPr/>
                    <a:lstStyle/>
                    <a:p>
                      <a:r>
                        <a:rPr lang="en-CA" sz="1800" kern="1200" dirty="0">
                          <a:solidFill>
                            <a:schemeClr val="dk1"/>
                          </a:solidFill>
                          <a:effectLst/>
                          <a:latin typeface="+mn-lt"/>
                          <a:ea typeface="+mn-ea"/>
                          <a:cs typeface="+mn-cs"/>
                        </a:rPr>
                        <a:t>Focal individual is stationary and has its head downwards or in a non-upright position, either pecking or handling food, looking for food, or engaging in other behaviors that make vigilance ineffective (e.g. preening).</a:t>
                      </a:r>
                      <a:endParaRPr lang="en-CA" dirty="0"/>
                    </a:p>
                  </a:txBody>
                  <a:tcPr/>
                </a:tc>
                <a:tc>
                  <a:txBody>
                    <a:bodyPr/>
                    <a:lstStyle/>
                    <a:p>
                      <a:endParaRPr lang="en-CA" dirty="0"/>
                    </a:p>
                  </a:txBody>
                  <a:tcPr/>
                </a:tc>
                <a:extLst>
                  <a:ext uri="{0D108BD9-81ED-4DB2-BD59-A6C34878D82A}">
                    <a16:rowId xmlns:a16="http://schemas.microsoft.com/office/drawing/2014/main" val="2976012571"/>
                  </a:ext>
                </a:extLst>
              </a:tr>
              <a:tr h="1290475">
                <a:tc>
                  <a:txBody>
                    <a:bodyPr/>
                    <a:lstStyle/>
                    <a:p>
                      <a:pPr algn="ctr"/>
                      <a:r>
                        <a:rPr lang="en-CA" sz="1800" kern="1200" dirty="0">
                          <a:solidFill>
                            <a:schemeClr val="dk1"/>
                          </a:solidFill>
                          <a:effectLst/>
                          <a:latin typeface="+mn-lt"/>
                          <a:ea typeface="+mn-ea"/>
                          <a:cs typeface="+mn-cs"/>
                        </a:rPr>
                        <a:t>Moving</a:t>
                      </a:r>
                      <a:endParaRPr lang="en-CA" dirty="0"/>
                    </a:p>
                  </a:txBody>
                  <a:tcPr anchor="ctr"/>
                </a:tc>
                <a:tc>
                  <a:txBody>
                    <a:bodyPr/>
                    <a:lstStyle/>
                    <a:p>
                      <a:pPr algn="ctr"/>
                      <a:endParaRPr lang="en-CA" dirty="0"/>
                    </a:p>
                  </a:txBody>
                  <a:tcPr anchor="ctr"/>
                </a:tc>
                <a:tc>
                  <a:txBody>
                    <a:bodyPr/>
                    <a:lstStyle/>
                    <a:p>
                      <a:r>
                        <a:rPr lang="en-CA" sz="1800" kern="1200" dirty="0">
                          <a:solidFill>
                            <a:schemeClr val="dk1"/>
                          </a:solidFill>
                          <a:effectLst/>
                          <a:latin typeface="+mn-lt"/>
                          <a:ea typeface="+mn-ea"/>
                          <a:cs typeface="+mn-cs"/>
                        </a:rPr>
                        <a:t>Focal individual is moving, either by flying, hopping (leaping), or walking.</a:t>
                      </a:r>
                      <a:endParaRPr lang="en-CA" dirty="0"/>
                    </a:p>
                  </a:txBody>
                  <a:tcPr/>
                </a:tc>
                <a:tc>
                  <a:txBody>
                    <a:bodyPr/>
                    <a:lstStyle/>
                    <a:p>
                      <a:endParaRPr lang="en-CA" dirty="0"/>
                    </a:p>
                  </a:txBody>
                  <a:tcPr/>
                </a:tc>
                <a:extLst>
                  <a:ext uri="{0D108BD9-81ED-4DB2-BD59-A6C34878D82A}">
                    <a16:rowId xmlns:a16="http://schemas.microsoft.com/office/drawing/2014/main" val="4106675735"/>
                  </a:ext>
                </a:extLst>
              </a:tr>
              <a:tr h="1330261">
                <a:tc>
                  <a:txBody>
                    <a:bodyPr/>
                    <a:lstStyle/>
                    <a:p>
                      <a:pPr algn="ctr"/>
                      <a:r>
                        <a:rPr lang="en-CA" sz="1800" kern="1200" dirty="0">
                          <a:solidFill>
                            <a:schemeClr val="dk1"/>
                          </a:solidFill>
                          <a:effectLst/>
                          <a:latin typeface="+mn-lt"/>
                          <a:ea typeface="+mn-ea"/>
                          <a:cs typeface="+mn-cs"/>
                        </a:rPr>
                        <a:t>Alert</a:t>
                      </a:r>
                      <a:endParaRPr lang="en-CA" dirty="0"/>
                    </a:p>
                  </a:txBody>
                  <a:tcPr anchor="ctr"/>
                </a:tc>
                <a:tc>
                  <a:txBody>
                    <a:bodyPr/>
                    <a:lstStyle/>
                    <a:p>
                      <a:pPr algn="ctr"/>
                      <a:r>
                        <a:rPr lang="en-CA" sz="3600" kern="1200" dirty="0">
                          <a:solidFill>
                            <a:schemeClr val="dk1"/>
                          </a:solidFill>
                          <a:effectLst/>
                          <a:latin typeface="+mn-lt"/>
                          <a:ea typeface="+mn-ea"/>
                          <a:cs typeface="+mn-cs"/>
                          <a:sym typeface="Symbol" panose="05050102010706020507" pitchFamily="18" charset="2"/>
                        </a:rPr>
                        <a:t></a:t>
                      </a:r>
                      <a:endParaRPr lang="en-CA" sz="3600" dirty="0"/>
                    </a:p>
                  </a:txBody>
                  <a:tcPr anchor="ctr"/>
                </a:tc>
                <a:tc>
                  <a:txBody>
                    <a:bodyPr/>
                    <a:lstStyle/>
                    <a:p>
                      <a:r>
                        <a:rPr lang="en-CA" sz="1800" kern="1200" dirty="0">
                          <a:solidFill>
                            <a:schemeClr val="dk1"/>
                          </a:solidFill>
                          <a:effectLst/>
                          <a:latin typeface="+mn-lt"/>
                          <a:ea typeface="+mn-ea"/>
                          <a:cs typeface="+mn-cs"/>
                        </a:rPr>
                        <a:t>The focal individual is stationary and has its head and body in an upright position. Individuals can have a mobile (scanning) or immobile head but must not be looking downwards. Individuals can be handling food.</a:t>
                      </a:r>
                      <a:endParaRPr lang="en-CA" dirty="0"/>
                    </a:p>
                  </a:txBody>
                  <a:tcPr/>
                </a:tc>
                <a:tc>
                  <a:txBody>
                    <a:bodyPr/>
                    <a:lstStyle/>
                    <a:p>
                      <a:endParaRPr lang="en-CA" dirty="0"/>
                    </a:p>
                  </a:txBody>
                  <a:tcPr/>
                </a:tc>
                <a:extLst>
                  <a:ext uri="{0D108BD9-81ED-4DB2-BD59-A6C34878D82A}">
                    <a16:rowId xmlns:a16="http://schemas.microsoft.com/office/drawing/2014/main" val="1824009582"/>
                  </a:ext>
                </a:extLst>
              </a:tr>
            </a:tbl>
          </a:graphicData>
        </a:graphic>
      </p:graphicFrame>
      <p:sp>
        <p:nvSpPr>
          <p:cNvPr id="13" name="TextBox 12">
            <a:extLst>
              <a:ext uri="{FF2B5EF4-FFF2-40B4-BE49-F238E27FC236}">
                <a16:creationId xmlns:a16="http://schemas.microsoft.com/office/drawing/2014/main" id="{4A01425D-CBDF-56D3-CBA4-28E96F4BB11D}"/>
              </a:ext>
            </a:extLst>
          </p:cNvPr>
          <p:cNvSpPr txBox="1"/>
          <p:nvPr/>
        </p:nvSpPr>
        <p:spPr>
          <a:xfrm>
            <a:off x="838197" y="5813402"/>
            <a:ext cx="8717631" cy="385042"/>
          </a:xfrm>
          <a:prstGeom prst="rect">
            <a:avLst/>
          </a:prstGeom>
          <a:noFill/>
        </p:spPr>
        <p:txBody>
          <a:bodyPr wrap="square">
            <a:spAutoFit/>
          </a:bodyPr>
          <a:lstStyle/>
          <a:p>
            <a:pPr>
              <a:lnSpc>
                <a:spcPct val="115000"/>
              </a:lnSpc>
            </a:pPr>
            <a:r>
              <a:rPr lang="en-CA" sz="1800" i="1" dirty="0">
                <a:effectLst/>
                <a:ea typeface="Times New Roman" panose="02020603050405020304" pitchFamily="18" charset="0"/>
              </a:rPr>
              <a:t>All illustrations are under creative commons license (copyright-free)</a:t>
            </a:r>
            <a:endParaRPr lang="en-CA" sz="1600" dirty="0">
              <a:effectLst/>
              <a:ea typeface="Arial" panose="020B0604020202020204" pitchFamily="34" charset="0"/>
            </a:endParaRPr>
          </a:p>
        </p:txBody>
      </p:sp>
      <p:pic>
        <p:nvPicPr>
          <p:cNvPr id="15" name="Picture 14" descr="A black silhouette of a bird&#10;&#10;Description automatically generated">
            <a:extLst>
              <a:ext uri="{FF2B5EF4-FFF2-40B4-BE49-F238E27FC236}">
                <a16:creationId xmlns:a16="http://schemas.microsoft.com/office/drawing/2014/main" id="{D89D10B7-1C01-F836-0690-5348DAA31D4E}"/>
              </a:ext>
            </a:extLst>
          </p:cNvPr>
          <p:cNvPicPr/>
          <p:nvPr/>
        </p:nvPicPr>
        <p:blipFill>
          <a:blip r:embed="rId3"/>
          <a:srcRect/>
          <a:stretch>
            <a:fillRect/>
          </a:stretch>
        </p:blipFill>
        <p:spPr>
          <a:xfrm>
            <a:off x="9956162" y="2093125"/>
            <a:ext cx="1149260" cy="845520"/>
          </a:xfrm>
          <a:prstGeom prst="rect">
            <a:avLst/>
          </a:prstGeom>
          <a:ln/>
        </p:spPr>
      </p:pic>
      <p:pic>
        <p:nvPicPr>
          <p:cNvPr id="17" name="Picture 16" descr="A black background with white spots&#10;&#10;Description automatically generated">
            <a:extLst>
              <a:ext uri="{FF2B5EF4-FFF2-40B4-BE49-F238E27FC236}">
                <a16:creationId xmlns:a16="http://schemas.microsoft.com/office/drawing/2014/main" id="{D9CB16D6-3396-FE7B-24E2-D10E25E1FA89}"/>
              </a:ext>
            </a:extLst>
          </p:cNvPr>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rcRect/>
          <a:stretch>
            <a:fillRect/>
          </a:stretch>
        </p:blipFill>
        <p:spPr>
          <a:xfrm>
            <a:off x="9823540" y="3429000"/>
            <a:ext cx="1299848" cy="845520"/>
          </a:xfrm>
          <a:prstGeom prst="rect">
            <a:avLst/>
          </a:prstGeom>
          <a:ln/>
        </p:spPr>
      </p:pic>
      <p:pic>
        <p:nvPicPr>
          <p:cNvPr id="22" name="Picture 21" descr="A black bird with a black background&#10;&#10;Description automatically generated">
            <a:extLst>
              <a:ext uri="{FF2B5EF4-FFF2-40B4-BE49-F238E27FC236}">
                <a16:creationId xmlns:a16="http://schemas.microsoft.com/office/drawing/2014/main" id="{EB78C718-6A16-7A73-28FF-DA2CC402C8CC}"/>
              </a:ext>
            </a:extLst>
          </p:cNvPr>
          <p:cNvPicPr/>
          <p:nvPr/>
        </p:nvPicPr>
        <p:blipFill>
          <a:blip r:embed="rId6"/>
          <a:srcRect/>
          <a:stretch>
            <a:fillRect/>
          </a:stretch>
        </p:blipFill>
        <p:spPr>
          <a:xfrm>
            <a:off x="10073723" y="4819331"/>
            <a:ext cx="914138" cy="950860"/>
          </a:xfrm>
          <a:prstGeom prst="rect">
            <a:avLst/>
          </a:prstGeom>
          <a:ln/>
        </p:spPr>
      </p:pic>
    </p:spTree>
    <p:extLst>
      <p:ext uri="{BB962C8B-B14F-4D97-AF65-F5344CB8AC3E}">
        <p14:creationId xmlns:p14="http://schemas.microsoft.com/office/powerpoint/2010/main" val="376031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C7E66-2961-88C5-DE3C-6CB7A89399F5}"/>
              </a:ext>
            </a:extLst>
          </p:cNvPr>
          <p:cNvSpPr>
            <a:spLocks noGrp="1"/>
          </p:cNvSpPr>
          <p:nvPr>
            <p:ph type="title"/>
          </p:nvPr>
        </p:nvSpPr>
        <p:spPr>
          <a:xfrm>
            <a:off x="838200" y="822326"/>
            <a:ext cx="10515600" cy="1120028"/>
          </a:xfrm>
        </p:spPr>
        <p:txBody>
          <a:bodyPr>
            <a:normAutofit fontScale="90000"/>
          </a:bodyPr>
          <a:lstStyle/>
          <a:p>
            <a:r>
              <a:rPr lang="en-CA" dirty="0"/>
              <a:t>Methods – Measurements &amp; Statistical Analysis</a:t>
            </a:r>
          </a:p>
        </p:txBody>
      </p:sp>
      <p:graphicFrame>
        <p:nvGraphicFramePr>
          <p:cNvPr id="10" name="Table 9">
            <a:extLst>
              <a:ext uri="{FF2B5EF4-FFF2-40B4-BE49-F238E27FC236}">
                <a16:creationId xmlns:a16="http://schemas.microsoft.com/office/drawing/2014/main" id="{BB144272-8D24-B2E4-749A-6D06D4893667}"/>
              </a:ext>
            </a:extLst>
          </p:cNvPr>
          <p:cNvGraphicFramePr>
            <a:graphicFrameLocks noGrp="1"/>
          </p:cNvGraphicFramePr>
          <p:nvPr>
            <p:extLst>
              <p:ext uri="{D42A27DB-BD31-4B8C-83A1-F6EECF244321}">
                <p14:modId xmlns:p14="http://schemas.microsoft.com/office/powerpoint/2010/main" val="3944380337"/>
              </p:ext>
            </p:extLst>
          </p:nvPr>
        </p:nvGraphicFramePr>
        <p:xfrm>
          <a:off x="838198" y="1472812"/>
          <a:ext cx="11125783" cy="4631332"/>
        </p:xfrm>
        <a:graphic>
          <a:graphicData uri="http://schemas.openxmlformats.org/drawingml/2006/table">
            <a:tbl>
              <a:tblPr firstRow="1" bandRow="1">
                <a:tableStyleId>{073A0DAA-6AF3-43AB-8588-CEC1D06C72B9}</a:tableStyleId>
              </a:tblPr>
              <a:tblGrid>
                <a:gridCol w="3294052">
                  <a:extLst>
                    <a:ext uri="{9D8B030D-6E8A-4147-A177-3AD203B41FA5}">
                      <a16:colId xmlns:a16="http://schemas.microsoft.com/office/drawing/2014/main" val="2735891131"/>
                    </a:ext>
                  </a:extLst>
                </a:gridCol>
                <a:gridCol w="2757161">
                  <a:extLst>
                    <a:ext uri="{9D8B030D-6E8A-4147-A177-3AD203B41FA5}">
                      <a16:colId xmlns:a16="http://schemas.microsoft.com/office/drawing/2014/main" val="3678258508"/>
                    </a:ext>
                  </a:extLst>
                </a:gridCol>
                <a:gridCol w="2959584">
                  <a:extLst>
                    <a:ext uri="{9D8B030D-6E8A-4147-A177-3AD203B41FA5}">
                      <a16:colId xmlns:a16="http://schemas.microsoft.com/office/drawing/2014/main" val="243607981"/>
                    </a:ext>
                  </a:extLst>
                </a:gridCol>
                <a:gridCol w="2114986">
                  <a:extLst>
                    <a:ext uri="{9D8B030D-6E8A-4147-A177-3AD203B41FA5}">
                      <a16:colId xmlns:a16="http://schemas.microsoft.com/office/drawing/2014/main" val="1432780136"/>
                    </a:ext>
                  </a:extLst>
                </a:gridCol>
              </a:tblGrid>
              <a:tr h="238458">
                <a:tc>
                  <a:txBody>
                    <a:bodyPr/>
                    <a:lstStyle/>
                    <a:p>
                      <a:r>
                        <a:rPr lang="en-CA" dirty="0"/>
                        <a:t>Measurements</a:t>
                      </a: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Test performed</a:t>
                      </a:r>
                    </a:p>
                  </a:txBody>
                  <a:tcPr>
                    <a:noFill/>
                  </a:tcPr>
                </a:tc>
                <a:tc gridSpan="2">
                  <a:txBody>
                    <a:bodyPr/>
                    <a:lstStyle/>
                    <a:p>
                      <a:pPr algn="ctr"/>
                      <a:r>
                        <a:rPr lang="en-CA" dirty="0"/>
                        <a:t>Predictions</a:t>
                      </a:r>
                    </a:p>
                  </a:txBody>
                  <a:tcPr/>
                </a:tc>
                <a:tc hMerge="1">
                  <a:txBody>
                    <a:bodyPr/>
                    <a:lstStyle/>
                    <a:p>
                      <a:endParaRPr lang="en-CA" dirty="0"/>
                    </a:p>
                  </a:txBody>
                  <a:tcPr/>
                </a:tc>
                <a:extLst>
                  <a:ext uri="{0D108BD9-81ED-4DB2-BD59-A6C34878D82A}">
                    <a16:rowId xmlns:a16="http://schemas.microsoft.com/office/drawing/2014/main" val="3626046006"/>
                  </a:ext>
                </a:extLst>
              </a:tr>
              <a:tr h="238458">
                <a:tc gridSpan="2">
                  <a:txBody>
                    <a:bodyPr/>
                    <a:lstStyle/>
                    <a:p>
                      <a:endParaRPr lang="en-CA" dirty="0"/>
                    </a:p>
                  </a:txBody>
                  <a:tcPr/>
                </a:tc>
                <a:tc hMerge="1">
                  <a:txBody>
                    <a:bodyPr/>
                    <a:lstStyle/>
                    <a:p>
                      <a:endParaRPr lang="en-CA" dirty="0"/>
                    </a:p>
                  </a:txBody>
                  <a:tcPr/>
                </a:tc>
                <a:tc>
                  <a:txBody>
                    <a:bodyPr/>
                    <a:lstStyle/>
                    <a:p>
                      <a:pPr algn="ctr"/>
                      <a:r>
                        <a:rPr lang="en-CA" dirty="0"/>
                        <a:t>Sentinel Presence</a:t>
                      </a:r>
                    </a:p>
                  </a:txBody>
                  <a:tcPr/>
                </a:tc>
                <a:tc>
                  <a:txBody>
                    <a:bodyPr/>
                    <a:lstStyle/>
                    <a:p>
                      <a:pPr algn="ctr"/>
                      <a:r>
                        <a:rPr lang="en-CA" dirty="0"/>
                        <a:t>Commercial Area</a:t>
                      </a:r>
                    </a:p>
                  </a:txBody>
                  <a:tcPr/>
                </a:tc>
                <a:extLst>
                  <a:ext uri="{0D108BD9-81ED-4DB2-BD59-A6C34878D82A}">
                    <a16:rowId xmlns:a16="http://schemas.microsoft.com/office/drawing/2014/main" val="786444977"/>
                  </a:ext>
                </a:extLst>
              </a:tr>
              <a:tr h="69941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t>Likelihood of a sentinel being present</a:t>
                      </a:r>
                    </a:p>
                  </a:txBody>
                  <a:tcPr/>
                </a:tc>
                <a:tc>
                  <a:txBody>
                    <a:bodyPr/>
                    <a:lstStyle/>
                    <a:p>
                      <a:r>
                        <a:rPr lang="en-CA" dirty="0"/>
                        <a:t>Chi-Squared</a:t>
                      </a:r>
                    </a:p>
                  </a:txBody>
                  <a:tcPr/>
                </a:tc>
                <a:tc>
                  <a:txBody>
                    <a:bodyPr/>
                    <a:lstStyle/>
                    <a:p>
                      <a:pPr algn="ctr"/>
                      <a:endParaRPr lang="en-CA" dirty="0"/>
                    </a:p>
                  </a:txBody>
                  <a:tcPr/>
                </a:tc>
                <a:tc>
                  <a:txBody>
                    <a:bodyPr/>
                    <a:lstStyle/>
                    <a:p>
                      <a:pPr algn="ctr"/>
                      <a:r>
                        <a:rPr lang="en-CA" sz="3200" b="1" dirty="0">
                          <a:solidFill>
                            <a:srgbClr val="0070C0"/>
                          </a:solidFill>
                        </a:rPr>
                        <a:t>↑</a:t>
                      </a:r>
                    </a:p>
                  </a:txBody>
                  <a:tcPr/>
                </a:tc>
                <a:extLst>
                  <a:ext uri="{0D108BD9-81ED-4DB2-BD59-A6C34878D82A}">
                    <a16:rowId xmlns:a16="http://schemas.microsoft.com/office/drawing/2014/main" val="2976012571"/>
                  </a:ext>
                </a:extLst>
              </a:tr>
              <a:tr h="3894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Allocation of time</a:t>
                      </a:r>
                      <a:endParaRPr lang="en-CA" sz="1800" dirty="0"/>
                    </a:p>
                  </a:txBody>
                  <a:tcPr/>
                </a:tc>
                <a:tc>
                  <a:txBody>
                    <a:bodyPr/>
                    <a:lstStyle/>
                    <a:p>
                      <a:r>
                        <a:rPr lang="en-CA" dirty="0"/>
                        <a:t>Linear Model</a:t>
                      </a:r>
                    </a:p>
                  </a:txBody>
                  <a:tcPr/>
                </a:tc>
                <a:tc>
                  <a:txBody>
                    <a:bodyPr/>
                    <a:lstStyle/>
                    <a:p>
                      <a:pPr algn="ctr"/>
                      <a:r>
                        <a:rPr lang="en-CA" sz="1800" b="1" dirty="0">
                          <a:solidFill>
                            <a:schemeClr val="accent5">
                              <a:lumMod val="75000"/>
                            </a:schemeClr>
                          </a:solidFill>
                        </a:rPr>
                        <a:t>Alert </a:t>
                      </a:r>
                      <a:r>
                        <a:rPr lang="en-CA" sz="2400" b="1" dirty="0">
                          <a:solidFill>
                            <a:schemeClr val="accent5">
                              <a:lumMod val="75000"/>
                            </a:schemeClr>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Foraging </a:t>
                      </a:r>
                      <a:r>
                        <a:rPr lang="en-CA" sz="2400" b="1" dirty="0">
                          <a:solidFill>
                            <a:srgbClr val="0070C0"/>
                          </a:solidFill>
                        </a:rPr>
                        <a:t>↑</a:t>
                      </a:r>
                      <a:endParaRPr lang="en-CA" sz="1800" b="1" dirty="0">
                        <a:solidFill>
                          <a:srgbClr val="0070C0"/>
                        </a:solidFill>
                      </a:endParaRPr>
                    </a:p>
                  </a:txBody>
                  <a:tcPr/>
                </a:tc>
                <a:tc>
                  <a:txBody>
                    <a:bodyPr/>
                    <a:lstStyle/>
                    <a:p>
                      <a:pPr algn="ctr"/>
                      <a:r>
                        <a:rPr lang="en-CA" sz="1800" b="1" dirty="0">
                          <a:solidFill>
                            <a:schemeClr val="accent5">
                              <a:lumMod val="75000"/>
                            </a:schemeClr>
                          </a:solidFill>
                        </a:rPr>
                        <a:t>Foraging </a:t>
                      </a:r>
                      <a:r>
                        <a:rPr lang="en-CA" sz="2400" b="1" dirty="0">
                          <a:solidFill>
                            <a:schemeClr val="accent5">
                              <a:lumMod val="75000"/>
                            </a:schemeClr>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Alert </a:t>
                      </a:r>
                      <a:r>
                        <a:rPr lang="en-CA" sz="2400" b="1" dirty="0">
                          <a:solidFill>
                            <a:srgbClr val="0070C0"/>
                          </a:solidFill>
                        </a:rPr>
                        <a:t>↑</a:t>
                      </a:r>
                      <a:endParaRPr lang="en-CA" sz="1800" b="1" dirty="0">
                        <a:solidFill>
                          <a:srgbClr val="0070C0"/>
                        </a:solidFill>
                      </a:endParaRPr>
                    </a:p>
                  </a:txBody>
                  <a:tcPr/>
                </a:tc>
                <a:extLst>
                  <a:ext uri="{0D108BD9-81ED-4DB2-BD59-A6C34878D82A}">
                    <a16:rowId xmlns:a16="http://schemas.microsoft.com/office/drawing/2014/main" val="2028559865"/>
                  </a:ext>
                </a:extLst>
              </a:tr>
              <a:tr h="7378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t>Duration of behavioral instances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kern="1200" dirty="0">
                          <a:solidFill>
                            <a:schemeClr val="dk1"/>
                          </a:solidFill>
                          <a:effectLst/>
                          <a:latin typeface="+mn-lt"/>
                          <a:ea typeface="+mn-ea"/>
                          <a:cs typeface="+mn-cs"/>
                          <a:sym typeface="Symbol" panose="05050102010706020507" pitchFamily="18" charset="2"/>
                        </a:rPr>
                        <a:t>(Robust) </a:t>
                      </a:r>
                      <a:r>
                        <a:rPr lang="en-CA" dirty="0"/>
                        <a:t>Linear Mixed Model</a:t>
                      </a:r>
                    </a:p>
                  </a:txBody>
                  <a:tcPr/>
                </a:tc>
                <a:tc>
                  <a:txBody>
                    <a:bodyPr/>
                    <a:lstStyle/>
                    <a:p>
                      <a:pPr algn="ctr"/>
                      <a:r>
                        <a:rPr lang="en-CA" sz="1800" b="1" dirty="0">
                          <a:solidFill>
                            <a:schemeClr val="accent5">
                              <a:lumMod val="75000"/>
                            </a:schemeClr>
                          </a:solidFill>
                        </a:rPr>
                        <a:t>Alert </a:t>
                      </a:r>
                      <a:r>
                        <a:rPr lang="en-CA" sz="2400" b="1" dirty="0">
                          <a:solidFill>
                            <a:schemeClr val="accent5">
                              <a:lumMod val="75000"/>
                            </a:schemeClr>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Foraging </a:t>
                      </a:r>
                      <a:r>
                        <a:rPr lang="en-CA" sz="2400" b="1" dirty="0">
                          <a:solidFill>
                            <a:srgbClr val="0070C0"/>
                          </a:solidFill>
                        </a:rPr>
                        <a:t>↑</a:t>
                      </a:r>
                      <a:endParaRPr lang="en-CA" sz="1800" b="1" dirty="0">
                        <a:solidFill>
                          <a:srgbClr val="0070C0"/>
                        </a:solidFill>
                      </a:endParaRPr>
                    </a:p>
                  </a:txBody>
                  <a:tcPr/>
                </a:tc>
                <a:tc>
                  <a:txBody>
                    <a:bodyPr/>
                    <a:lstStyle/>
                    <a:p>
                      <a:pPr algn="ctr"/>
                      <a:r>
                        <a:rPr lang="en-CA" sz="1800" b="1" dirty="0">
                          <a:solidFill>
                            <a:schemeClr val="accent5">
                              <a:lumMod val="75000"/>
                            </a:schemeClr>
                          </a:solidFill>
                        </a:rPr>
                        <a:t>Foraging </a:t>
                      </a:r>
                      <a:r>
                        <a:rPr lang="en-CA" sz="2400" b="1" dirty="0">
                          <a:solidFill>
                            <a:schemeClr val="accent5">
                              <a:lumMod val="75000"/>
                            </a:schemeClr>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Alert </a:t>
                      </a:r>
                      <a:r>
                        <a:rPr lang="en-CA" sz="2400" b="1" dirty="0">
                          <a:solidFill>
                            <a:srgbClr val="0070C0"/>
                          </a:solidFill>
                        </a:rPr>
                        <a:t>↑</a:t>
                      </a:r>
                      <a:endParaRPr lang="en-CA" sz="1800" b="1" dirty="0">
                        <a:solidFill>
                          <a:srgbClr val="0070C0"/>
                        </a:solidFill>
                      </a:endParaRPr>
                    </a:p>
                  </a:txBody>
                  <a:tcPr/>
                </a:tc>
                <a:extLst>
                  <a:ext uri="{0D108BD9-81ED-4DB2-BD59-A6C34878D82A}">
                    <a16:rowId xmlns:a16="http://schemas.microsoft.com/office/drawing/2014/main" val="4106675735"/>
                  </a:ext>
                </a:extLst>
              </a:tr>
              <a:tr h="650550">
                <a:tc>
                  <a:txBody>
                    <a:bodyPr/>
                    <a:lstStyle/>
                    <a:p>
                      <a:r>
                        <a:rPr lang="en-CA" sz="1800" kern="1200" dirty="0">
                          <a:solidFill>
                            <a:schemeClr val="dk1"/>
                          </a:solidFill>
                          <a:effectLst/>
                          <a:latin typeface="+mn-lt"/>
                          <a:ea typeface="+mn-ea"/>
                          <a:cs typeface="+mn-cs"/>
                        </a:rPr>
                        <a:t>Peck Rate</a:t>
                      </a:r>
                      <a:endParaRPr lang="en-CA"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kern="1200" dirty="0">
                          <a:solidFill>
                            <a:schemeClr val="dk1"/>
                          </a:solidFill>
                          <a:effectLst/>
                          <a:latin typeface="+mn-lt"/>
                          <a:ea typeface="+mn-ea"/>
                          <a:cs typeface="+mn-cs"/>
                          <a:sym typeface="Symbol" panose="05050102010706020507" pitchFamily="18" charset="2"/>
                        </a:rPr>
                        <a:t>(Robust) </a:t>
                      </a:r>
                      <a:r>
                        <a:rPr lang="en-CA" dirty="0"/>
                        <a:t>Linear Mixed Model</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Peck rate </a:t>
                      </a:r>
                      <a:r>
                        <a:rPr lang="en-CA" sz="2400" b="1" dirty="0">
                          <a:solidFill>
                            <a:srgbClr val="0070C0"/>
                          </a:solidFill>
                        </a:rPr>
                        <a:t>↑</a:t>
                      </a:r>
                      <a:endParaRPr lang="en-CA" sz="1800" b="1"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Peck rate </a:t>
                      </a:r>
                      <a:r>
                        <a:rPr lang="en-CA" sz="2400" b="1" dirty="0">
                          <a:solidFill>
                            <a:srgbClr val="0070C0"/>
                          </a:solidFill>
                        </a:rPr>
                        <a:t>↑</a:t>
                      </a:r>
                    </a:p>
                    <a:p>
                      <a:pPr algn="ctr"/>
                      <a:endParaRPr lang="en-CA" dirty="0"/>
                    </a:p>
                  </a:txBody>
                  <a:tcPr/>
                </a:tc>
                <a:extLst>
                  <a:ext uri="{0D108BD9-81ED-4DB2-BD59-A6C34878D82A}">
                    <a16:rowId xmlns:a16="http://schemas.microsoft.com/office/drawing/2014/main" val="1824009582"/>
                  </a:ext>
                </a:extLst>
              </a:tr>
              <a:tr h="791549">
                <a:tc>
                  <a:txBody>
                    <a:bodyPr/>
                    <a:lstStyle/>
                    <a:p>
                      <a:r>
                        <a:rPr lang="en-CA" dirty="0"/>
                        <a:t>Number of transitions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Generalized Linear Mixed Model (Poisson)</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chemeClr val="accent5">
                              <a:lumMod val="75000"/>
                            </a:schemeClr>
                          </a:solidFill>
                        </a:rPr>
                        <a:t>Foraging </a:t>
                      </a:r>
                      <a:r>
                        <a:rPr lang="en-CA" sz="1800" b="1" dirty="0">
                          <a:solidFill>
                            <a:schemeClr val="accent5">
                              <a:lumMod val="75000"/>
                            </a:schemeClr>
                          </a:solidFill>
                          <a:sym typeface="Symbol" panose="05050102010706020507" pitchFamily="18" charset="2"/>
                        </a:rPr>
                        <a:t> Alert </a:t>
                      </a:r>
                      <a:r>
                        <a:rPr lang="en-CA" sz="2400" b="1" dirty="0">
                          <a:solidFill>
                            <a:schemeClr val="accent5">
                              <a:lumMod val="75000"/>
                            </a:schemeClr>
                          </a:solidFill>
                        </a:rPr>
                        <a:t>↓</a:t>
                      </a:r>
                      <a:endParaRPr lang="en-CA" sz="2400" b="1" dirty="0">
                        <a:solidFill>
                          <a:srgbClr val="0070C0"/>
                        </a:solidFill>
                        <a:sym typeface="Symbol" panose="05050102010706020507" pitchFamily="18" charset="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sym typeface="Symbol" panose="05050102010706020507" pitchFamily="18" charset="2"/>
                        </a:rPr>
                        <a:t>Alert  Foraging </a:t>
                      </a:r>
                      <a:r>
                        <a:rPr lang="en-CA" sz="2400" b="1" dirty="0">
                          <a:solidFill>
                            <a:srgbClr val="0070C0"/>
                          </a:solidFill>
                        </a:rPr>
                        <a:t>↑</a:t>
                      </a:r>
                      <a:endParaRPr lang="en-CA" sz="1800" b="1"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Foraging </a:t>
                      </a:r>
                      <a:r>
                        <a:rPr lang="en-CA" sz="1800" b="1" dirty="0">
                          <a:solidFill>
                            <a:srgbClr val="0070C0"/>
                          </a:solidFill>
                          <a:sym typeface="Symbol" panose="05050102010706020507" pitchFamily="18" charset="2"/>
                        </a:rPr>
                        <a:t> Alert </a:t>
                      </a:r>
                      <a:r>
                        <a:rPr lang="en-CA" sz="2400" b="1" dirty="0">
                          <a:solidFill>
                            <a:srgbClr val="0070C0"/>
                          </a:solidFill>
                        </a:rPr>
                        <a:t>↑</a:t>
                      </a:r>
                      <a:endParaRPr lang="en-CA" sz="2400" b="1" dirty="0">
                        <a:solidFill>
                          <a:srgbClr val="0070C0"/>
                        </a:solidFill>
                        <a:sym typeface="Symbol" panose="05050102010706020507" pitchFamily="18" charset="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chemeClr val="accent5">
                              <a:lumMod val="75000"/>
                            </a:schemeClr>
                          </a:solidFill>
                          <a:sym typeface="Symbol" panose="05050102010706020507" pitchFamily="18" charset="2"/>
                        </a:rPr>
                        <a:t>Alert  Foraging </a:t>
                      </a:r>
                      <a:r>
                        <a:rPr lang="en-CA" sz="2400" b="1" dirty="0">
                          <a:solidFill>
                            <a:schemeClr val="accent5">
                              <a:lumMod val="75000"/>
                            </a:schemeClr>
                          </a:solidFill>
                        </a:rPr>
                        <a:t>↓</a:t>
                      </a:r>
                      <a:endParaRPr lang="en-CA" sz="1800" b="1" dirty="0">
                        <a:solidFill>
                          <a:srgbClr val="0070C0"/>
                        </a:solidFill>
                        <a:sym typeface="Symbol" panose="05050102010706020507" pitchFamily="18" charset="2"/>
                      </a:endParaRPr>
                    </a:p>
                  </a:txBody>
                  <a:tcPr/>
                </a:tc>
                <a:extLst>
                  <a:ext uri="{0D108BD9-81ED-4DB2-BD59-A6C34878D82A}">
                    <a16:rowId xmlns:a16="http://schemas.microsoft.com/office/drawing/2014/main" val="3201111340"/>
                  </a:ext>
                </a:extLst>
              </a:tr>
            </a:tbl>
          </a:graphicData>
        </a:graphic>
      </p:graphicFrame>
      <p:sp>
        <p:nvSpPr>
          <p:cNvPr id="3" name="TextBox 2">
            <a:extLst>
              <a:ext uri="{FF2B5EF4-FFF2-40B4-BE49-F238E27FC236}">
                <a16:creationId xmlns:a16="http://schemas.microsoft.com/office/drawing/2014/main" id="{34CD847A-A0C7-4D5D-133E-FC9AEE316EFD}"/>
              </a:ext>
            </a:extLst>
          </p:cNvPr>
          <p:cNvSpPr txBox="1"/>
          <p:nvPr/>
        </p:nvSpPr>
        <p:spPr>
          <a:xfrm>
            <a:off x="4152614" y="1821925"/>
            <a:ext cx="2722574" cy="4282219"/>
          </a:xfrm>
          <a:prstGeom prst="rect">
            <a:avLst/>
          </a:prstGeom>
          <a:solidFill>
            <a:schemeClr val="tx1"/>
          </a:solidFill>
        </p:spPr>
        <p:txBody>
          <a:bodyPr wrap="square" rtlCol="0">
            <a:spAutoFit/>
          </a:bodyPr>
          <a:lstStyle/>
          <a:p>
            <a:endParaRPr lang="en-CA" dirty="0"/>
          </a:p>
        </p:txBody>
      </p:sp>
      <p:sp>
        <p:nvSpPr>
          <p:cNvPr id="4" name="TextBox 3">
            <a:extLst>
              <a:ext uri="{FF2B5EF4-FFF2-40B4-BE49-F238E27FC236}">
                <a16:creationId xmlns:a16="http://schemas.microsoft.com/office/drawing/2014/main" id="{B6252EF4-CE43-55AD-CC08-E0A05B359C02}"/>
              </a:ext>
            </a:extLst>
          </p:cNvPr>
          <p:cNvSpPr txBox="1"/>
          <p:nvPr/>
        </p:nvSpPr>
        <p:spPr>
          <a:xfrm>
            <a:off x="6875188" y="1821925"/>
            <a:ext cx="2963206" cy="4282219"/>
          </a:xfrm>
          <a:prstGeom prst="rect">
            <a:avLst/>
          </a:prstGeom>
          <a:solidFill>
            <a:schemeClr val="tx1"/>
          </a:solidFill>
        </p:spPr>
        <p:txBody>
          <a:bodyPr wrap="square" rtlCol="0">
            <a:spAutoFit/>
          </a:bodyPr>
          <a:lstStyle/>
          <a:p>
            <a:endParaRPr lang="en-CA" dirty="0"/>
          </a:p>
        </p:txBody>
      </p:sp>
      <p:sp>
        <p:nvSpPr>
          <p:cNvPr id="5" name="TextBox 4">
            <a:extLst>
              <a:ext uri="{FF2B5EF4-FFF2-40B4-BE49-F238E27FC236}">
                <a16:creationId xmlns:a16="http://schemas.microsoft.com/office/drawing/2014/main" id="{04BB0D10-D751-C871-A48E-BBC380FEC4A6}"/>
              </a:ext>
            </a:extLst>
          </p:cNvPr>
          <p:cNvSpPr txBox="1"/>
          <p:nvPr/>
        </p:nvSpPr>
        <p:spPr>
          <a:xfrm>
            <a:off x="9838394" y="1821925"/>
            <a:ext cx="2125587" cy="4282219"/>
          </a:xfrm>
          <a:prstGeom prst="rect">
            <a:avLst/>
          </a:prstGeom>
          <a:solidFill>
            <a:schemeClr val="tx1"/>
          </a:solidFill>
        </p:spPr>
        <p:txBody>
          <a:bodyPr wrap="square" rtlCol="0">
            <a:spAutoFit/>
          </a:bodyPr>
          <a:lstStyle/>
          <a:p>
            <a:endParaRPr lang="en-CA" dirty="0"/>
          </a:p>
        </p:txBody>
      </p:sp>
    </p:spTree>
    <p:extLst>
      <p:ext uri="{BB962C8B-B14F-4D97-AF65-F5344CB8AC3E}">
        <p14:creationId xmlns:p14="http://schemas.microsoft.com/office/powerpoint/2010/main" val="3205838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E4E774-357C-581D-A028-72C24E79E8FF}"/>
              </a:ext>
            </a:extLst>
          </p:cNvPr>
          <p:cNvSpPr>
            <a:spLocks noGrp="1"/>
          </p:cNvSpPr>
          <p:nvPr>
            <p:ph type="title"/>
          </p:nvPr>
        </p:nvSpPr>
        <p:spPr>
          <a:xfrm>
            <a:off x="762000" y="762000"/>
            <a:ext cx="3810001" cy="2025649"/>
          </a:xfrm>
        </p:spPr>
        <p:txBody>
          <a:bodyPr anchor="b">
            <a:normAutofit/>
          </a:bodyPr>
          <a:lstStyle/>
          <a:p>
            <a:r>
              <a:rPr lang="en-CA" sz="3700" dirty="0"/>
              <a:t>Results: Likelihood of sentinel presence</a:t>
            </a:r>
          </a:p>
        </p:txBody>
      </p:sp>
      <p:pic>
        <p:nvPicPr>
          <p:cNvPr id="4" name="Picture 3">
            <a:extLst>
              <a:ext uri="{FF2B5EF4-FFF2-40B4-BE49-F238E27FC236}">
                <a16:creationId xmlns:a16="http://schemas.microsoft.com/office/drawing/2014/main" id="{EE4002C8-AEAD-1933-654E-B07DC5DC01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5334000" y="1251857"/>
            <a:ext cx="6096000" cy="4354285"/>
          </a:xfrm>
          <a:prstGeom prst="rect">
            <a:avLst/>
          </a:prstGeom>
          <a:noFill/>
        </p:spPr>
      </p:pic>
      <p:sp>
        <p:nvSpPr>
          <p:cNvPr id="3" name="Content Placeholder 2">
            <a:extLst>
              <a:ext uri="{FF2B5EF4-FFF2-40B4-BE49-F238E27FC236}">
                <a16:creationId xmlns:a16="http://schemas.microsoft.com/office/drawing/2014/main" id="{0CAF1F37-2DB4-9E97-313F-2BF425729C07}"/>
              </a:ext>
            </a:extLst>
          </p:cNvPr>
          <p:cNvSpPr>
            <a:spLocks noGrp="1"/>
          </p:cNvSpPr>
          <p:nvPr>
            <p:ph idx="1"/>
          </p:nvPr>
        </p:nvSpPr>
        <p:spPr>
          <a:xfrm>
            <a:off x="762001" y="3047999"/>
            <a:ext cx="3810000" cy="3048001"/>
          </a:xfrm>
        </p:spPr>
        <p:txBody>
          <a:bodyPr>
            <a:normAutofit/>
          </a:bodyPr>
          <a:lstStyle/>
          <a:p>
            <a:pPr marL="0" indent="0">
              <a:buNone/>
            </a:pPr>
            <a:r>
              <a:rPr lang="en-CA" sz="2400" dirty="0"/>
              <a:t>Chi-square tests revealed no effects of generalized environment, disturbance frequency or group size.</a:t>
            </a:r>
          </a:p>
        </p:txBody>
      </p:sp>
    </p:spTree>
    <p:extLst>
      <p:ext uri="{BB962C8B-B14F-4D97-AF65-F5344CB8AC3E}">
        <p14:creationId xmlns:p14="http://schemas.microsoft.com/office/powerpoint/2010/main" val="33090908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73D76D-C373-98A5-5C60-8CCBB70D6942}"/>
              </a:ext>
            </a:extLst>
          </p:cNvPr>
          <p:cNvSpPr>
            <a:spLocks noGrp="1"/>
          </p:cNvSpPr>
          <p:nvPr>
            <p:ph type="title"/>
          </p:nvPr>
        </p:nvSpPr>
        <p:spPr>
          <a:xfrm>
            <a:off x="762000" y="762000"/>
            <a:ext cx="3810001" cy="2025649"/>
          </a:xfrm>
        </p:spPr>
        <p:txBody>
          <a:bodyPr anchor="b">
            <a:normAutofit/>
          </a:bodyPr>
          <a:lstStyle/>
          <a:p>
            <a:r>
              <a:rPr lang="en-CA" sz="3700" dirty="0"/>
              <a:t>Results:</a:t>
            </a:r>
            <a:br>
              <a:rPr lang="en-CA" sz="3700" dirty="0"/>
            </a:br>
            <a:r>
              <a:rPr lang="en-CA" sz="3700" dirty="0"/>
              <a:t>Allocation of time </a:t>
            </a:r>
          </a:p>
        </p:txBody>
      </p:sp>
      <p:pic>
        <p:nvPicPr>
          <p:cNvPr id="4" name="Picture 3" descr="A graph of a graph showing different colored squares&#10;&#10;Description automatically generated with medium confidence">
            <a:extLst>
              <a:ext uri="{FF2B5EF4-FFF2-40B4-BE49-F238E27FC236}">
                <a16:creationId xmlns:a16="http://schemas.microsoft.com/office/drawing/2014/main" id="{E22B76E0-0256-394F-2A67-99258A2A81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5334000" y="1251857"/>
            <a:ext cx="6096000" cy="4354285"/>
          </a:xfrm>
          <a:prstGeom prst="rect">
            <a:avLst/>
          </a:prstGeom>
          <a:noFill/>
        </p:spPr>
      </p:pic>
      <p:sp>
        <p:nvSpPr>
          <p:cNvPr id="3" name="Content Placeholder 2">
            <a:extLst>
              <a:ext uri="{FF2B5EF4-FFF2-40B4-BE49-F238E27FC236}">
                <a16:creationId xmlns:a16="http://schemas.microsoft.com/office/drawing/2014/main" id="{FB871809-32F1-D10E-A738-0633DAB414AE}"/>
              </a:ext>
            </a:extLst>
          </p:cNvPr>
          <p:cNvSpPr>
            <a:spLocks noGrp="1"/>
          </p:cNvSpPr>
          <p:nvPr>
            <p:ph idx="1"/>
          </p:nvPr>
        </p:nvSpPr>
        <p:spPr>
          <a:xfrm>
            <a:off x="762001" y="3047999"/>
            <a:ext cx="3810000" cy="3048001"/>
          </a:xfrm>
        </p:spPr>
        <p:txBody>
          <a:bodyPr>
            <a:normAutofit/>
          </a:bodyPr>
          <a:lstStyle/>
          <a:p>
            <a:pPr marL="0" indent="0">
              <a:buNone/>
            </a:pPr>
            <a:r>
              <a:rPr lang="en-CA" sz="2400" dirty="0"/>
              <a:t>Linear model fit to proportion of time revealed no effects of sentinel presence or generalized environment</a:t>
            </a:r>
          </a:p>
        </p:txBody>
      </p:sp>
      <p:sp>
        <p:nvSpPr>
          <p:cNvPr id="6" name="TextBox 5">
            <a:extLst>
              <a:ext uri="{FF2B5EF4-FFF2-40B4-BE49-F238E27FC236}">
                <a16:creationId xmlns:a16="http://schemas.microsoft.com/office/drawing/2014/main" id="{EE6E50D4-D245-3474-E1F5-77683CD7E46E}"/>
              </a:ext>
            </a:extLst>
          </p:cNvPr>
          <p:cNvSpPr txBox="1"/>
          <p:nvPr/>
        </p:nvSpPr>
        <p:spPr>
          <a:xfrm>
            <a:off x="5332837" y="5606142"/>
            <a:ext cx="6097162" cy="261610"/>
          </a:xfrm>
          <a:prstGeom prst="rect">
            <a:avLst/>
          </a:prstGeom>
          <a:noFill/>
        </p:spPr>
        <p:txBody>
          <a:bodyPr wrap="square">
            <a:spAutoFit/>
          </a:bodyPr>
          <a:lstStyle/>
          <a:p>
            <a:r>
              <a:rPr lang="en-CA" sz="1100" dirty="0">
                <a:effectLst/>
                <a:ea typeface="Arial" panose="020B0604020202020204" pitchFamily="34" charset="0"/>
              </a:rPr>
              <a:t>Proportion of time allocated to each behavior by foragers in commercial and green areas</a:t>
            </a:r>
            <a:endParaRPr lang="en-CA" sz="1100" dirty="0"/>
          </a:p>
        </p:txBody>
      </p:sp>
    </p:spTree>
    <p:extLst>
      <p:ext uri="{BB962C8B-B14F-4D97-AF65-F5344CB8AC3E}">
        <p14:creationId xmlns:p14="http://schemas.microsoft.com/office/powerpoint/2010/main" val="10498233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7D6FC-DD35-25FE-E2E2-72A11C2CFD82}"/>
              </a:ext>
            </a:extLst>
          </p:cNvPr>
          <p:cNvSpPr>
            <a:spLocks noGrp="1"/>
          </p:cNvSpPr>
          <p:nvPr>
            <p:ph type="title"/>
          </p:nvPr>
        </p:nvSpPr>
        <p:spPr>
          <a:xfrm>
            <a:off x="762000" y="762000"/>
            <a:ext cx="3810001" cy="2025649"/>
          </a:xfrm>
        </p:spPr>
        <p:txBody>
          <a:bodyPr anchor="b">
            <a:normAutofit/>
          </a:bodyPr>
          <a:lstStyle/>
          <a:p>
            <a:r>
              <a:rPr lang="en-CA" dirty="0"/>
              <a:t>Results: Bout Duration</a:t>
            </a:r>
          </a:p>
        </p:txBody>
      </p:sp>
      <p:pic>
        <p:nvPicPr>
          <p:cNvPr id="4" name="Content Placeholder 3">
            <a:extLst>
              <a:ext uri="{FF2B5EF4-FFF2-40B4-BE49-F238E27FC236}">
                <a16:creationId xmlns:a16="http://schemas.microsoft.com/office/drawing/2014/main" id="{E30E5260-A5E8-5341-DA4C-DB02E2D139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5334000" y="1249680"/>
            <a:ext cx="6096000" cy="4358639"/>
          </a:xfrm>
          <a:prstGeom prst="rect">
            <a:avLst/>
          </a:prstGeom>
          <a:noFill/>
        </p:spPr>
      </p:pic>
      <p:sp>
        <p:nvSpPr>
          <p:cNvPr id="8" name="Content Placeholder 7">
            <a:extLst>
              <a:ext uri="{FF2B5EF4-FFF2-40B4-BE49-F238E27FC236}">
                <a16:creationId xmlns:a16="http://schemas.microsoft.com/office/drawing/2014/main" id="{140F0783-BB2C-8CC9-9721-0173877FA424}"/>
              </a:ext>
            </a:extLst>
          </p:cNvPr>
          <p:cNvSpPr>
            <a:spLocks noGrp="1"/>
          </p:cNvSpPr>
          <p:nvPr>
            <p:ph idx="1"/>
          </p:nvPr>
        </p:nvSpPr>
        <p:spPr>
          <a:xfrm>
            <a:off x="762001" y="3047999"/>
            <a:ext cx="3810000" cy="3048001"/>
          </a:xfrm>
        </p:spPr>
        <p:txBody>
          <a:bodyPr>
            <a:normAutofit/>
          </a:bodyPr>
          <a:lstStyle/>
          <a:p>
            <a:pPr marL="0" indent="0">
              <a:buNone/>
            </a:pPr>
            <a:r>
              <a:rPr lang="en-US" sz="2400" dirty="0"/>
              <a:t>Sentinel presence significantly increased the duration of </a:t>
            </a:r>
            <a:r>
              <a:rPr lang="en-US" sz="2400" b="1" u="sng" dirty="0"/>
              <a:t>all</a:t>
            </a:r>
            <a:r>
              <a:rPr lang="en-US" sz="2400" dirty="0"/>
              <a:t> bouts.</a:t>
            </a:r>
          </a:p>
          <a:p>
            <a:pPr marL="0" indent="0">
              <a:buNone/>
            </a:pPr>
            <a:r>
              <a:rPr lang="en-US" sz="2400" dirty="0"/>
              <a:t>Bouts of </a:t>
            </a:r>
            <a:r>
              <a:rPr lang="en-US" sz="2400" b="1" u="sng" dirty="0"/>
              <a:t>foraging</a:t>
            </a:r>
            <a:r>
              <a:rPr lang="en-US" sz="2400" dirty="0"/>
              <a:t> behavior were significantly shorter in commercial areas.</a:t>
            </a:r>
          </a:p>
        </p:txBody>
      </p:sp>
      <p:sp>
        <p:nvSpPr>
          <p:cNvPr id="12" name="TextBox 11">
            <a:extLst>
              <a:ext uri="{FF2B5EF4-FFF2-40B4-BE49-F238E27FC236}">
                <a16:creationId xmlns:a16="http://schemas.microsoft.com/office/drawing/2014/main" id="{C9F92518-D24D-3ED5-8782-52BD8B50B663}"/>
              </a:ext>
            </a:extLst>
          </p:cNvPr>
          <p:cNvSpPr txBox="1"/>
          <p:nvPr/>
        </p:nvSpPr>
        <p:spPr>
          <a:xfrm>
            <a:off x="5332837" y="5634335"/>
            <a:ext cx="6097162" cy="430887"/>
          </a:xfrm>
          <a:prstGeom prst="rect">
            <a:avLst/>
          </a:prstGeom>
          <a:noFill/>
        </p:spPr>
        <p:txBody>
          <a:bodyPr wrap="square">
            <a:spAutoFit/>
          </a:bodyPr>
          <a:lstStyle/>
          <a:p>
            <a:r>
              <a:rPr lang="en-US" sz="1100" dirty="0"/>
              <a:t>Mean bout duration of foragers in commercial and green areas</a:t>
            </a:r>
          </a:p>
          <a:p>
            <a:r>
              <a:rPr lang="en-US" sz="1100" dirty="0"/>
              <a:t>The dots represent the mean value, and the error bars represent the standard error. </a:t>
            </a:r>
          </a:p>
        </p:txBody>
      </p:sp>
    </p:spTree>
    <p:extLst>
      <p:ext uri="{BB962C8B-B14F-4D97-AF65-F5344CB8AC3E}">
        <p14:creationId xmlns:p14="http://schemas.microsoft.com/office/powerpoint/2010/main" val="20528525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7D6FC-DD35-25FE-E2E2-72A11C2CFD82}"/>
              </a:ext>
            </a:extLst>
          </p:cNvPr>
          <p:cNvSpPr>
            <a:spLocks noGrp="1"/>
          </p:cNvSpPr>
          <p:nvPr>
            <p:ph type="title"/>
          </p:nvPr>
        </p:nvSpPr>
        <p:spPr>
          <a:xfrm>
            <a:off x="762000" y="762000"/>
            <a:ext cx="3810001" cy="2025649"/>
          </a:xfrm>
        </p:spPr>
        <p:txBody>
          <a:bodyPr anchor="b">
            <a:normAutofit/>
          </a:bodyPr>
          <a:lstStyle/>
          <a:p>
            <a:r>
              <a:rPr lang="en-CA" dirty="0"/>
              <a:t>Results: Bout Duration</a:t>
            </a:r>
          </a:p>
        </p:txBody>
      </p:sp>
      <p:pic>
        <p:nvPicPr>
          <p:cNvPr id="9" name="Picture 8">
            <a:extLst>
              <a:ext uri="{FF2B5EF4-FFF2-40B4-BE49-F238E27FC236}">
                <a16:creationId xmlns:a16="http://schemas.microsoft.com/office/drawing/2014/main" id="{D9D10D10-A185-A193-CEB4-A99197C8E0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5334000" y="1251857"/>
            <a:ext cx="6096000" cy="4354285"/>
          </a:xfrm>
          <a:prstGeom prst="rect">
            <a:avLst/>
          </a:prstGeom>
          <a:noFill/>
        </p:spPr>
      </p:pic>
      <p:sp>
        <p:nvSpPr>
          <p:cNvPr id="8" name="Content Placeholder 7">
            <a:extLst>
              <a:ext uri="{FF2B5EF4-FFF2-40B4-BE49-F238E27FC236}">
                <a16:creationId xmlns:a16="http://schemas.microsoft.com/office/drawing/2014/main" id="{E11EBA3C-29BA-A26F-62CA-0323D1A61A35}"/>
              </a:ext>
            </a:extLst>
          </p:cNvPr>
          <p:cNvSpPr>
            <a:spLocks noGrp="1"/>
          </p:cNvSpPr>
          <p:nvPr>
            <p:ph idx="1"/>
          </p:nvPr>
        </p:nvSpPr>
        <p:spPr>
          <a:xfrm>
            <a:off x="762001" y="3047999"/>
            <a:ext cx="3810000" cy="3048001"/>
          </a:xfrm>
        </p:spPr>
        <p:txBody>
          <a:bodyPr>
            <a:normAutofit/>
          </a:bodyPr>
          <a:lstStyle/>
          <a:p>
            <a:pPr marL="0" indent="0">
              <a:buNone/>
            </a:pPr>
            <a:r>
              <a:rPr lang="en-CA" sz="2400" dirty="0"/>
              <a:t>Bouts of foraging behavior were significantly longer in large groups.</a:t>
            </a:r>
          </a:p>
        </p:txBody>
      </p:sp>
      <p:sp>
        <p:nvSpPr>
          <p:cNvPr id="11" name="TextBox 10">
            <a:extLst>
              <a:ext uri="{FF2B5EF4-FFF2-40B4-BE49-F238E27FC236}">
                <a16:creationId xmlns:a16="http://schemas.microsoft.com/office/drawing/2014/main" id="{3DD2FA6A-97BD-9528-7C2D-218EF0CB4E21}"/>
              </a:ext>
            </a:extLst>
          </p:cNvPr>
          <p:cNvSpPr txBox="1"/>
          <p:nvPr/>
        </p:nvSpPr>
        <p:spPr>
          <a:xfrm>
            <a:off x="5333419" y="5606142"/>
            <a:ext cx="6097162" cy="430887"/>
          </a:xfrm>
          <a:prstGeom prst="rect">
            <a:avLst/>
          </a:prstGeom>
          <a:noFill/>
        </p:spPr>
        <p:txBody>
          <a:bodyPr wrap="square">
            <a:spAutoFit/>
          </a:bodyPr>
          <a:lstStyle/>
          <a:p>
            <a:r>
              <a:rPr lang="en-US" sz="1100" dirty="0"/>
              <a:t>Mean foraging bout duration of crows foraging in small and large groups</a:t>
            </a:r>
          </a:p>
          <a:p>
            <a:r>
              <a:rPr lang="en-US" sz="1100" dirty="0"/>
              <a:t>The dots represent the mean value, and the error bars represent the standard error. </a:t>
            </a:r>
          </a:p>
        </p:txBody>
      </p:sp>
    </p:spTree>
    <p:extLst>
      <p:ext uri="{BB962C8B-B14F-4D97-AF65-F5344CB8AC3E}">
        <p14:creationId xmlns:p14="http://schemas.microsoft.com/office/powerpoint/2010/main" val="28051558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7D6FC-DD35-25FE-E2E2-72A11C2CFD82}"/>
              </a:ext>
            </a:extLst>
          </p:cNvPr>
          <p:cNvSpPr>
            <a:spLocks noGrp="1"/>
          </p:cNvSpPr>
          <p:nvPr>
            <p:ph type="title"/>
          </p:nvPr>
        </p:nvSpPr>
        <p:spPr>
          <a:xfrm>
            <a:off x="762000" y="762000"/>
            <a:ext cx="3810001" cy="2025649"/>
          </a:xfrm>
        </p:spPr>
        <p:txBody>
          <a:bodyPr anchor="b">
            <a:normAutofit/>
          </a:bodyPr>
          <a:lstStyle/>
          <a:p>
            <a:r>
              <a:rPr lang="en-CA" dirty="0"/>
              <a:t>Results: Bout Duration</a:t>
            </a:r>
          </a:p>
        </p:txBody>
      </p:sp>
      <p:pic>
        <p:nvPicPr>
          <p:cNvPr id="3" name="Picture 2">
            <a:extLst>
              <a:ext uri="{FF2B5EF4-FFF2-40B4-BE49-F238E27FC236}">
                <a16:creationId xmlns:a16="http://schemas.microsoft.com/office/drawing/2014/main" id="{65ABBE46-925F-CCE5-F479-12AF20686B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5334000" y="1251857"/>
            <a:ext cx="6096000" cy="4354285"/>
          </a:xfrm>
          <a:prstGeom prst="rect">
            <a:avLst/>
          </a:prstGeom>
          <a:noFill/>
        </p:spPr>
      </p:pic>
      <p:sp>
        <p:nvSpPr>
          <p:cNvPr id="5" name="Content Placeholder 4">
            <a:extLst>
              <a:ext uri="{FF2B5EF4-FFF2-40B4-BE49-F238E27FC236}">
                <a16:creationId xmlns:a16="http://schemas.microsoft.com/office/drawing/2014/main" id="{37EE4917-055A-4413-7FB4-7FEC9454145A}"/>
              </a:ext>
            </a:extLst>
          </p:cNvPr>
          <p:cNvSpPr>
            <a:spLocks noGrp="1"/>
          </p:cNvSpPr>
          <p:nvPr>
            <p:ph idx="1"/>
          </p:nvPr>
        </p:nvSpPr>
        <p:spPr>
          <a:xfrm>
            <a:off x="762001" y="3047999"/>
            <a:ext cx="3810000" cy="3048001"/>
          </a:xfrm>
        </p:spPr>
        <p:txBody>
          <a:bodyPr>
            <a:normAutofit/>
          </a:bodyPr>
          <a:lstStyle/>
          <a:p>
            <a:pPr marL="0" indent="0">
              <a:buNone/>
            </a:pPr>
            <a:r>
              <a:rPr lang="en-CA" dirty="0"/>
              <a:t>Bouts of </a:t>
            </a:r>
            <a:r>
              <a:rPr lang="en-CA" b="1" u="sng" dirty="0"/>
              <a:t>foraging</a:t>
            </a:r>
            <a:r>
              <a:rPr lang="en-CA" dirty="0"/>
              <a:t> behavior significantly decreased as disturbance frequency increased.</a:t>
            </a:r>
          </a:p>
        </p:txBody>
      </p:sp>
      <p:sp>
        <p:nvSpPr>
          <p:cNvPr id="6" name="TextBox 5">
            <a:extLst>
              <a:ext uri="{FF2B5EF4-FFF2-40B4-BE49-F238E27FC236}">
                <a16:creationId xmlns:a16="http://schemas.microsoft.com/office/drawing/2014/main" id="{E1AC6C75-927B-6FA7-EC8A-3991EAAC773C}"/>
              </a:ext>
            </a:extLst>
          </p:cNvPr>
          <p:cNvSpPr txBox="1"/>
          <p:nvPr/>
        </p:nvSpPr>
        <p:spPr>
          <a:xfrm>
            <a:off x="5333419" y="5606142"/>
            <a:ext cx="6097162" cy="261610"/>
          </a:xfrm>
          <a:prstGeom prst="rect">
            <a:avLst/>
          </a:prstGeom>
          <a:noFill/>
        </p:spPr>
        <p:txBody>
          <a:bodyPr wrap="square">
            <a:spAutoFit/>
          </a:bodyPr>
          <a:lstStyle/>
          <a:p>
            <a:r>
              <a:rPr lang="en-CA" sz="1100" dirty="0">
                <a:effectLst/>
                <a:ea typeface="Arial" panose="020B0604020202020204" pitchFamily="34" charset="0"/>
              </a:rPr>
              <a:t>Foraging bout duration decreasing with increasing disturbance frequency</a:t>
            </a:r>
            <a:endParaRPr lang="en-CA" sz="1100" dirty="0"/>
          </a:p>
        </p:txBody>
      </p:sp>
    </p:spTree>
    <p:extLst>
      <p:ext uri="{BB962C8B-B14F-4D97-AF65-F5344CB8AC3E}">
        <p14:creationId xmlns:p14="http://schemas.microsoft.com/office/powerpoint/2010/main" val="12297907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35B26D-F8B4-00C0-450B-3A83E216C68B}"/>
              </a:ext>
            </a:extLst>
          </p:cNvPr>
          <p:cNvSpPr>
            <a:spLocks noGrp="1"/>
          </p:cNvSpPr>
          <p:nvPr>
            <p:ph type="title"/>
          </p:nvPr>
        </p:nvSpPr>
        <p:spPr>
          <a:xfrm>
            <a:off x="762000" y="762000"/>
            <a:ext cx="3810001" cy="2025649"/>
          </a:xfrm>
        </p:spPr>
        <p:txBody>
          <a:bodyPr anchor="b">
            <a:normAutofit/>
          </a:bodyPr>
          <a:lstStyle/>
          <a:p>
            <a:r>
              <a:rPr lang="en-CA" dirty="0"/>
              <a:t>Results: Peck Rate</a:t>
            </a:r>
          </a:p>
        </p:txBody>
      </p:sp>
      <p:pic>
        <p:nvPicPr>
          <p:cNvPr id="4" name="Picture 3">
            <a:extLst>
              <a:ext uri="{FF2B5EF4-FFF2-40B4-BE49-F238E27FC236}">
                <a16:creationId xmlns:a16="http://schemas.microsoft.com/office/drawing/2014/main" id="{396C99D2-23C1-4F79-497E-3175855B4A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5334000" y="1251857"/>
            <a:ext cx="6096000" cy="4354285"/>
          </a:xfrm>
          <a:prstGeom prst="rect">
            <a:avLst/>
          </a:prstGeom>
          <a:noFill/>
        </p:spPr>
      </p:pic>
      <p:sp>
        <p:nvSpPr>
          <p:cNvPr id="3" name="Content Placeholder 2">
            <a:extLst>
              <a:ext uri="{FF2B5EF4-FFF2-40B4-BE49-F238E27FC236}">
                <a16:creationId xmlns:a16="http://schemas.microsoft.com/office/drawing/2014/main" id="{D0559066-ED36-1255-46CE-5F327921ADB3}"/>
              </a:ext>
            </a:extLst>
          </p:cNvPr>
          <p:cNvSpPr>
            <a:spLocks noGrp="1"/>
          </p:cNvSpPr>
          <p:nvPr>
            <p:ph idx="1"/>
          </p:nvPr>
        </p:nvSpPr>
        <p:spPr>
          <a:xfrm>
            <a:off x="762001" y="3047999"/>
            <a:ext cx="3810000" cy="3048001"/>
          </a:xfrm>
        </p:spPr>
        <p:txBody>
          <a:bodyPr>
            <a:normAutofit/>
          </a:bodyPr>
          <a:lstStyle/>
          <a:p>
            <a:pPr marL="0" indent="0">
              <a:buNone/>
            </a:pPr>
            <a:r>
              <a:rPr lang="en-CA" sz="2400" dirty="0"/>
              <a:t>Neither sentinel presence nor generalized environment had a significant effect on forager peck rate.</a:t>
            </a:r>
          </a:p>
        </p:txBody>
      </p:sp>
      <p:sp>
        <p:nvSpPr>
          <p:cNvPr id="8" name="TextBox 7">
            <a:extLst>
              <a:ext uri="{FF2B5EF4-FFF2-40B4-BE49-F238E27FC236}">
                <a16:creationId xmlns:a16="http://schemas.microsoft.com/office/drawing/2014/main" id="{D72CB0CA-13C6-E79F-CED3-79964DE89F71}"/>
              </a:ext>
            </a:extLst>
          </p:cNvPr>
          <p:cNvSpPr txBox="1"/>
          <p:nvPr/>
        </p:nvSpPr>
        <p:spPr>
          <a:xfrm>
            <a:off x="5333419" y="5585740"/>
            <a:ext cx="6097162" cy="430887"/>
          </a:xfrm>
          <a:prstGeom prst="rect">
            <a:avLst/>
          </a:prstGeom>
          <a:noFill/>
        </p:spPr>
        <p:txBody>
          <a:bodyPr wrap="square">
            <a:spAutoFit/>
          </a:bodyPr>
          <a:lstStyle/>
          <a:p>
            <a:r>
              <a:rPr lang="en-US" sz="1100" dirty="0"/>
              <a:t>Mean peck rate of foragers in commercial and green areas</a:t>
            </a:r>
          </a:p>
          <a:p>
            <a:r>
              <a:rPr lang="en-US" sz="1100" dirty="0"/>
              <a:t>The dots represent the mean value, and the error bars represent the standard error. </a:t>
            </a:r>
          </a:p>
        </p:txBody>
      </p:sp>
    </p:spTree>
    <p:extLst>
      <p:ext uri="{BB962C8B-B14F-4D97-AF65-F5344CB8AC3E}">
        <p14:creationId xmlns:p14="http://schemas.microsoft.com/office/powerpoint/2010/main" val="38306978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35B26D-F8B4-00C0-450B-3A83E216C68B}"/>
              </a:ext>
            </a:extLst>
          </p:cNvPr>
          <p:cNvSpPr>
            <a:spLocks noGrp="1"/>
          </p:cNvSpPr>
          <p:nvPr>
            <p:ph type="title"/>
          </p:nvPr>
        </p:nvSpPr>
        <p:spPr>
          <a:xfrm>
            <a:off x="762000" y="762000"/>
            <a:ext cx="3810001" cy="2025649"/>
          </a:xfrm>
        </p:spPr>
        <p:txBody>
          <a:bodyPr anchor="b">
            <a:normAutofit/>
          </a:bodyPr>
          <a:lstStyle/>
          <a:p>
            <a:r>
              <a:rPr lang="en-CA" dirty="0"/>
              <a:t>Results: Peck Rate</a:t>
            </a:r>
          </a:p>
        </p:txBody>
      </p:sp>
      <p:pic>
        <p:nvPicPr>
          <p:cNvPr id="7" name="Picture 6">
            <a:extLst>
              <a:ext uri="{FF2B5EF4-FFF2-40B4-BE49-F238E27FC236}">
                <a16:creationId xmlns:a16="http://schemas.microsoft.com/office/drawing/2014/main" id="{1ED4E998-D62E-4F04-3A97-922973F6C9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5334000" y="1251857"/>
            <a:ext cx="6096000" cy="4354285"/>
          </a:xfrm>
          <a:prstGeom prst="rect">
            <a:avLst/>
          </a:prstGeom>
          <a:noFill/>
        </p:spPr>
      </p:pic>
      <p:sp>
        <p:nvSpPr>
          <p:cNvPr id="6" name="Content Placeholder 5">
            <a:extLst>
              <a:ext uri="{FF2B5EF4-FFF2-40B4-BE49-F238E27FC236}">
                <a16:creationId xmlns:a16="http://schemas.microsoft.com/office/drawing/2014/main" id="{CCDC890A-FC2F-ECF5-DAED-353C1CCAB16F}"/>
              </a:ext>
            </a:extLst>
          </p:cNvPr>
          <p:cNvSpPr>
            <a:spLocks noGrp="1"/>
          </p:cNvSpPr>
          <p:nvPr>
            <p:ph idx="1"/>
          </p:nvPr>
        </p:nvSpPr>
        <p:spPr>
          <a:xfrm>
            <a:off x="762001" y="3047999"/>
            <a:ext cx="3810000" cy="3048001"/>
          </a:xfrm>
        </p:spPr>
        <p:txBody>
          <a:bodyPr>
            <a:normAutofit/>
          </a:bodyPr>
          <a:lstStyle/>
          <a:p>
            <a:pPr marL="0" indent="0">
              <a:buNone/>
            </a:pPr>
            <a:r>
              <a:rPr lang="en-CA" sz="2400" dirty="0"/>
              <a:t>Peck rate significantly increased as disturbance frequency increased.</a:t>
            </a:r>
          </a:p>
        </p:txBody>
      </p:sp>
      <p:sp>
        <p:nvSpPr>
          <p:cNvPr id="9" name="TextBox 8">
            <a:extLst>
              <a:ext uri="{FF2B5EF4-FFF2-40B4-BE49-F238E27FC236}">
                <a16:creationId xmlns:a16="http://schemas.microsoft.com/office/drawing/2014/main" id="{82E4E0A6-7814-D320-604C-A934B49E50C5}"/>
              </a:ext>
            </a:extLst>
          </p:cNvPr>
          <p:cNvSpPr txBox="1"/>
          <p:nvPr/>
        </p:nvSpPr>
        <p:spPr>
          <a:xfrm>
            <a:off x="5332837" y="5606142"/>
            <a:ext cx="6097162" cy="261610"/>
          </a:xfrm>
          <a:prstGeom prst="rect">
            <a:avLst/>
          </a:prstGeom>
          <a:noFill/>
        </p:spPr>
        <p:txBody>
          <a:bodyPr wrap="square">
            <a:spAutoFit/>
          </a:bodyPr>
          <a:lstStyle/>
          <a:p>
            <a:r>
              <a:rPr lang="en-CA" sz="1100" dirty="0">
                <a:effectLst/>
                <a:ea typeface="Arial" panose="020B0604020202020204" pitchFamily="34" charset="0"/>
              </a:rPr>
              <a:t>Peck rate increasing with increasing disturbance frequency</a:t>
            </a:r>
            <a:endParaRPr lang="en-CA" sz="1100" dirty="0"/>
          </a:p>
        </p:txBody>
      </p:sp>
    </p:spTree>
    <p:extLst>
      <p:ext uri="{BB962C8B-B14F-4D97-AF65-F5344CB8AC3E}">
        <p14:creationId xmlns:p14="http://schemas.microsoft.com/office/powerpoint/2010/main" val="4229382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0DB02BD-FF61-4042-BC21-4EFF543EC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B23270-8C8A-972F-1922-ADAB4613EA66}"/>
              </a:ext>
            </a:extLst>
          </p:cNvPr>
          <p:cNvSpPr>
            <a:spLocks noGrp="1"/>
          </p:cNvSpPr>
          <p:nvPr>
            <p:ph type="title"/>
          </p:nvPr>
        </p:nvSpPr>
        <p:spPr>
          <a:xfrm>
            <a:off x="762001" y="1524001"/>
            <a:ext cx="3047999" cy="3810000"/>
          </a:xfrm>
        </p:spPr>
        <p:txBody>
          <a:bodyPr>
            <a:normAutofit/>
          </a:bodyPr>
          <a:lstStyle/>
          <a:p>
            <a:r>
              <a:rPr lang="en-US" sz="4100" dirty="0"/>
              <a:t>What else have I been up to?</a:t>
            </a:r>
          </a:p>
        </p:txBody>
      </p:sp>
      <p:sp>
        <p:nvSpPr>
          <p:cNvPr id="29" name="Freeform: Shape 28">
            <a:extLst>
              <a:ext uri="{FF2B5EF4-FFF2-40B4-BE49-F238E27FC236}">
                <a16:creationId xmlns:a16="http://schemas.microsoft.com/office/drawing/2014/main" id="{5811A85E-38EA-465A-84F9-6230CF743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866290A3-7E80-441D-AA1E-5263326B1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5" name="Content Placeholder 2">
            <a:extLst>
              <a:ext uri="{FF2B5EF4-FFF2-40B4-BE49-F238E27FC236}">
                <a16:creationId xmlns:a16="http://schemas.microsoft.com/office/drawing/2014/main" id="{37F86B05-C996-26F3-A116-3F830231567F}"/>
              </a:ext>
            </a:extLst>
          </p:cNvPr>
          <p:cNvGraphicFramePr>
            <a:graphicFrameLocks noGrp="1"/>
          </p:cNvGraphicFramePr>
          <p:nvPr>
            <p:ph idx="1"/>
            <p:extLst>
              <p:ext uri="{D42A27DB-BD31-4B8C-83A1-F6EECF244321}">
                <p14:modId xmlns:p14="http://schemas.microsoft.com/office/powerpoint/2010/main" val="3008518227"/>
              </p:ext>
            </p:extLst>
          </p:nvPr>
        </p:nvGraphicFramePr>
        <p:xfrm>
          <a:off x="5334000" y="766719"/>
          <a:ext cx="6096000" cy="53292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0479977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7A4F90-9063-AF42-BB6A-C2562D922247}"/>
              </a:ext>
            </a:extLst>
          </p:cNvPr>
          <p:cNvSpPr>
            <a:spLocks noGrp="1"/>
          </p:cNvSpPr>
          <p:nvPr>
            <p:ph type="title"/>
          </p:nvPr>
        </p:nvSpPr>
        <p:spPr>
          <a:xfrm>
            <a:off x="762000" y="762000"/>
            <a:ext cx="3810001" cy="2025649"/>
          </a:xfrm>
        </p:spPr>
        <p:txBody>
          <a:bodyPr anchor="b">
            <a:normAutofit/>
          </a:bodyPr>
          <a:lstStyle/>
          <a:p>
            <a:r>
              <a:rPr lang="en-CA" dirty="0"/>
              <a:t>Results: Number of transitions</a:t>
            </a:r>
          </a:p>
        </p:txBody>
      </p:sp>
      <p:pic>
        <p:nvPicPr>
          <p:cNvPr id="4" name="Picture 3">
            <a:extLst>
              <a:ext uri="{FF2B5EF4-FFF2-40B4-BE49-F238E27FC236}">
                <a16:creationId xmlns:a16="http://schemas.microsoft.com/office/drawing/2014/main" id="{55025C9A-6ACA-3EE1-FD42-809D3DEE17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5334000" y="1251857"/>
            <a:ext cx="6096000" cy="4354285"/>
          </a:xfrm>
          <a:prstGeom prst="rect">
            <a:avLst/>
          </a:prstGeom>
          <a:noFill/>
        </p:spPr>
      </p:pic>
      <p:sp>
        <p:nvSpPr>
          <p:cNvPr id="3" name="Content Placeholder 2">
            <a:extLst>
              <a:ext uri="{FF2B5EF4-FFF2-40B4-BE49-F238E27FC236}">
                <a16:creationId xmlns:a16="http://schemas.microsoft.com/office/drawing/2014/main" id="{E741176E-95BF-5B13-FDD6-8C794018928A}"/>
              </a:ext>
            </a:extLst>
          </p:cNvPr>
          <p:cNvSpPr>
            <a:spLocks noGrp="1"/>
          </p:cNvSpPr>
          <p:nvPr>
            <p:ph idx="1"/>
          </p:nvPr>
        </p:nvSpPr>
        <p:spPr>
          <a:xfrm>
            <a:off x="762001" y="3047999"/>
            <a:ext cx="3810000" cy="3048001"/>
          </a:xfrm>
        </p:spPr>
        <p:txBody>
          <a:bodyPr>
            <a:normAutofit/>
          </a:bodyPr>
          <a:lstStyle/>
          <a:p>
            <a:pPr marL="0" indent="0">
              <a:buNone/>
            </a:pPr>
            <a:r>
              <a:rPr lang="en-CA" sz="2400" dirty="0"/>
              <a:t>There were significantly fewer transitions from foraging to alert behavior in commercial areas.</a:t>
            </a:r>
          </a:p>
        </p:txBody>
      </p:sp>
      <p:sp>
        <p:nvSpPr>
          <p:cNvPr id="8" name="TextBox 7">
            <a:extLst>
              <a:ext uri="{FF2B5EF4-FFF2-40B4-BE49-F238E27FC236}">
                <a16:creationId xmlns:a16="http://schemas.microsoft.com/office/drawing/2014/main" id="{C59276EC-3D8F-13C9-6C0B-5700FCFD9208}"/>
              </a:ext>
            </a:extLst>
          </p:cNvPr>
          <p:cNvSpPr txBox="1"/>
          <p:nvPr/>
        </p:nvSpPr>
        <p:spPr>
          <a:xfrm>
            <a:off x="5332837" y="5585740"/>
            <a:ext cx="6097162" cy="430887"/>
          </a:xfrm>
          <a:prstGeom prst="rect">
            <a:avLst/>
          </a:prstGeom>
          <a:noFill/>
        </p:spPr>
        <p:txBody>
          <a:bodyPr wrap="square">
            <a:spAutoFit/>
          </a:bodyPr>
          <a:lstStyle/>
          <a:p>
            <a:r>
              <a:rPr lang="en-US" sz="1100" dirty="0"/>
              <a:t>Number of transitions performed by foragers in commercial and green areas</a:t>
            </a:r>
          </a:p>
          <a:p>
            <a:r>
              <a:rPr lang="en-US" sz="1100" dirty="0"/>
              <a:t>The black dots represent the mean value, and the error bars represent the standard error.</a:t>
            </a:r>
          </a:p>
        </p:txBody>
      </p:sp>
    </p:spTree>
    <p:extLst>
      <p:ext uri="{BB962C8B-B14F-4D97-AF65-F5344CB8AC3E}">
        <p14:creationId xmlns:p14="http://schemas.microsoft.com/office/powerpoint/2010/main" val="25458949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7A4F90-9063-AF42-BB6A-C2562D922247}"/>
              </a:ext>
            </a:extLst>
          </p:cNvPr>
          <p:cNvSpPr>
            <a:spLocks noGrp="1"/>
          </p:cNvSpPr>
          <p:nvPr>
            <p:ph type="title"/>
          </p:nvPr>
        </p:nvSpPr>
        <p:spPr>
          <a:xfrm>
            <a:off x="762000" y="762000"/>
            <a:ext cx="3810001" cy="2025649"/>
          </a:xfrm>
        </p:spPr>
        <p:txBody>
          <a:bodyPr anchor="b">
            <a:normAutofit/>
          </a:bodyPr>
          <a:lstStyle/>
          <a:p>
            <a:r>
              <a:rPr lang="en-CA" dirty="0"/>
              <a:t>Results: Number of transitions</a:t>
            </a:r>
          </a:p>
        </p:txBody>
      </p:sp>
      <p:pic>
        <p:nvPicPr>
          <p:cNvPr id="5" name="Picture 4">
            <a:extLst>
              <a:ext uri="{FF2B5EF4-FFF2-40B4-BE49-F238E27FC236}">
                <a16:creationId xmlns:a16="http://schemas.microsoft.com/office/drawing/2014/main" id="{0DE7C89D-7734-CA36-44BB-16B7DA4725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5334000" y="1251857"/>
            <a:ext cx="6096000" cy="4354285"/>
          </a:xfrm>
          <a:prstGeom prst="rect">
            <a:avLst/>
          </a:prstGeom>
          <a:noFill/>
        </p:spPr>
      </p:pic>
      <p:sp>
        <p:nvSpPr>
          <p:cNvPr id="3" name="Content Placeholder 2">
            <a:extLst>
              <a:ext uri="{FF2B5EF4-FFF2-40B4-BE49-F238E27FC236}">
                <a16:creationId xmlns:a16="http://schemas.microsoft.com/office/drawing/2014/main" id="{E741176E-95BF-5B13-FDD6-8C794018928A}"/>
              </a:ext>
            </a:extLst>
          </p:cNvPr>
          <p:cNvSpPr>
            <a:spLocks noGrp="1"/>
          </p:cNvSpPr>
          <p:nvPr>
            <p:ph idx="1"/>
          </p:nvPr>
        </p:nvSpPr>
        <p:spPr>
          <a:xfrm>
            <a:off x="762001" y="3047999"/>
            <a:ext cx="3810000" cy="3048001"/>
          </a:xfrm>
        </p:spPr>
        <p:txBody>
          <a:bodyPr>
            <a:normAutofit/>
          </a:bodyPr>
          <a:lstStyle/>
          <a:p>
            <a:pPr marL="0" indent="0">
              <a:buNone/>
            </a:pPr>
            <a:r>
              <a:rPr lang="en-CA" sz="2400" dirty="0"/>
              <a:t>The number of transitions from foraging to alert behavior significantly decreased with increasing disturbance frequency</a:t>
            </a:r>
          </a:p>
        </p:txBody>
      </p:sp>
      <p:sp>
        <p:nvSpPr>
          <p:cNvPr id="7" name="TextBox 6">
            <a:extLst>
              <a:ext uri="{FF2B5EF4-FFF2-40B4-BE49-F238E27FC236}">
                <a16:creationId xmlns:a16="http://schemas.microsoft.com/office/drawing/2014/main" id="{5342BA17-B819-71C8-C320-93FDF754FA8B}"/>
              </a:ext>
            </a:extLst>
          </p:cNvPr>
          <p:cNvSpPr txBox="1"/>
          <p:nvPr/>
        </p:nvSpPr>
        <p:spPr>
          <a:xfrm>
            <a:off x="5332837" y="5606142"/>
            <a:ext cx="6097162" cy="430887"/>
          </a:xfrm>
          <a:prstGeom prst="rect">
            <a:avLst/>
          </a:prstGeom>
          <a:noFill/>
        </p:spPr>
        <p:txBody>
          <a:bodyPr wrap="square">
            <a:spAutoFit/>
          </a:bodyPr>
          <a:lstStyle/>
          <a:p>
            <a:r>
              <a:rPr lang="en-US" sz="1100" dirty="0"/>
              <a:t>Transitions from foraging to alert behavior increases as disturbance frequency increases</a:t>
            </a:r>
          </a:p>
          <a:p>
            <a:r>
              <a:rPr lang="en-US" sz="1100" dirty="0"/>
              <a:t>The grey shadow represents the standard error of the curve. </a:t>
            </a:r>
          </a:p>
        </p:txBody>
      </p:sp>
    </p:spTree>
    <p:extLst>
      <p:ext uri="{BB962C8B-B14F-4D97-AF65-F5344CB8AC3E}">
        <p14:creationId xmlns:p14="http://schemas.microsoft.com/office/powerpoint/2010/main" val="35804604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C7E66-2961-88C5-DE3C-6CB7A89399F5}"/>
              </a:ext>
            </a:extLst>
          </p:cNvPr>
          <p:cNvSpPr>
            <a:spLocks noGrp="1"/>
          </p:cNvSpPr>
          <p:nvPr>
            <p:ph type="title"/>
          </p:nvPr>
        </p:nvSpPr>
        <p:spPr>
          <a:xfrm>
            <a:off x="838200" y="822326"/>
            <a:ext cx="10515600" cy="1120028"/>
          </a:xfrm>
        </p:spPr>
        <p:txBody>
          <a:bodyPr>
            <a:normAutofit/>
          </a:bodyPr>
          <a:lstStyle/>
          <a:p>
            <a:r>
              <a:rPr lang="en-CA" dirty="0"/>
              <a:t>Conclusions</a:t>
            </a:r>
          </a:p>
        </p:txBody>
      </p:sp>
      <p:graphicFrame>
        <p:nvGraphicFramePr>
          <p:cNvPr id="10" name="Table 9">
            <a:extLst>
              <a:ext uri="{FF2B5EF4-FFF2-40B4-BE49-F238E27FC236}">
                <a16:creationId xmlns:a16="http://schemas.microsoft.com/office/drawing/2014/main" id="{BB144272-8D24-B2E4-749A-6D06D4893667}"/>
              </a:ext>
            </a:extLst>
          </p:cNvPr>
          <p:cNvGraphicFramePr>
            <a:graphicFrameLocks noGrp="1"/>
          </p:cNvGraphicFramePr>
          <p:nvPr>
            <p:extLst>
              <p:ext uri="{D42A27DB-BD31-4B8C-83A1-F6EECF244321}">
                <p14:modId xmlns:p14="http://schemas.microsoft.com/office/powerpoint/2010/main" val="166362187"/>
              </p:ext>
            </p:extLst>
          </p:nvPr>
        </p:nvGraphicFramePr>
        <p:xfrm>
          <a:off x="838197" y="1472812"/>
          <a:ext cx="10734895" cy="4631332"/>
        </p:xfrm>
        <a:graphic>
          <a:graphicData uri="http://schemas.openxmlformats.org/drawingml/2006/table">
            <a:tbl>
              <a:tblPr firstRow="1" bandRow="1">
                <a:tableStyleId>{073A0DAA-6AF3-43AB-8588-CEC1D06C72B9}</a:tableStyleId>
              </a:tblPr>
              <a:tblGrid>
                <a:gridCol w="3373009">
                  <a:extLst>
                    <a:ext uri="{9D8B030D-6E8A-4147-A177-3AD203B41FA5}">
                      <a16:colId xmlns:a16="http://schemas.microsoft.com/office/drawing/2014/main" val="2735891131"/>
                    </a:ext>
                  </a:extLst>
                </a:gridCol>
                <a:gridCol w="2754986">
                  <a:extLst>
                    <a:ext uri="{9D8B030D-6E8A-4147-A177-3AD203B41FA5}">
                      <a16:colId xmlns:a16="http://schemas.microsoft.com/office/drawing/2014/main" val="243607981"/>
                    </a:ext>
                  </a:extLst>
                </a:gridCol>
                <a:gridCol w="2441219">
                  <a:extLst>
                    <a:ext uri="{9D8B030D-6E8A-4147-A177-3AD203B41FA5}">
                      <a16:colId xmlns:a16="http://schemas.microsoft.com/office/drawing/2014/main" val="1432780136"/>
                    </a:ext>
                  </a:extLst>
                </a:gridCol>
                <a:gridCol w="2165681">
                  <a:extLst>
                    <a:ext uri="{9D8B030D-6E8A-4147-A177-3AD203B41FA5}">
                      <a16:colId xmlns:a16="http://schemas.microsoft.com/office/drawing/2014/main" val="2827178674"/>
                    </a:ext>
                  </a:extLst>
                </a:gridCol>
              </a:tblGrid>
              <a:tr h="238458">
                <a:tc>
                  <a:txBody>
                    <a:bodyPr/>
                    <a:lstStyle/>
                    <a:p>
                      <a:r>
                        <a:rPr lang="en-CA" dirty="0"/>
                        <a:t>Measurements</a:t>
                      </a:r>
                    </a:p>
                  </a:txBody>
                  <a:tcPr>
                    <a:noFill/>
                  </a:tcPr>
                </a:tc>
                <a:tc gridSpan="2">
                  <a:txBody>
                    <a:bodyPr/>
                    <a:lstStyle/>
                    <a:p>
                      <a:pPr algn="ctr"/>
                      <a:r>
                        <a:rPr lang="en-CA" dirty="0"/>
                        <a:t>Predictions</a:t>
                      </a:r>
                    </a:p>
                  </a:txBody>
                  <a:tcPr/>
                </a:tc>
                <a:tc hMerge="1">
                  <a:txBody>
                    <a:bodyPr/>
                    <a:lstStyle/>
                    <a:p>
                      <a:endParaRPr lang="en-CA" dirty="0"/>
                    </a:p>
                  </a:txBody>
                  <a:tcPr/>
                </a:tc>
                <a:tc>
                  <a:txBody>
                    <a:bodyPr/>
                    <a:lstStyle/>
                    <a:p>
                      <a:pPr algn="ctr"/>
                      <a:r>
                        <a:rPr lang="en-CA" dirty="0"/>
                        <a:t>Other effects</a:t>
                      </a:r>
                    </a:p>
                  </a:txBody>
                  <a:tcPr/>
                </a:tc>
                <a:extLst>
                  <a:ext uri="{0D108BD9-81ED-4DB2-BD59-A6C34878D82A}">
                    <a16:rowId xmlns:a16="http://schemas.microsoft.com/office/drawing/2014/main" val="3626046006"/>
                  </a:ext>
                </a:extLst>
              </a:tr>
              <a:tr h="238458">
                <a:tc>
                  <a:txBody>
                    <a:bodyPr/>
                    <a:lstStyle/>
                    <a:p>
                      <a:endParaRPr lang="en-CA" dirty="0"/>
                    </a:p>
                  </a:txBody>
                  <a:tcPr/>
                </a:tc>
                <a:tc>
                  <a:txBody>
                    <a:bodyPr/>
                    <a:lstStyle/>
                    <a:p>
                      <a:r>
                        <a:rPr lang="en-CA" dirty="0"/>
                        <a:t>Sentinel Presence</a:t>
                      </a:r>
                    </a:p>
                  </a:txBody>
                  <a:tcPr/>
                </a:tc>
                <a:tc>
                  <a:txBody>
                    <a:bodyPr/>
                    <a:lstStyle/>
                    <a:p>
                      <a:r>
                        <a:rPr lang="en-CA" dirty="0"/>
                        <a:t>Commercial Area</a:t>
                      </a:r>
                    </a:p>
                  </a:txBody>
                  <a:tcPr/>
                </a:tc>
                <a:tc>
                  <a:txBody>
                    <a:bodyPr/>
                    <a:lstStyle/>
                    <a:p>
                      <a:endParaRPr lang="en-CA" dirty="0"/>
                    </a:p>
                  </a:txBody>
                  <a:tcPr/>
                </a:tc>
                <a:extLst>
                  <a:ext uri="{0D108BD9-81ED-4DB2-BD59-A6C34878D82A}">
                    <a16:rowId xmlns:a16="http://schemas.microsoft.com/office/drawing/2014/main" val="786444977"/>
                  </a:ext>
                </a:extLst>
              </a:tr>
              <a:tr h="69941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t>Likelihood of a sentinel being present</a:t>
                      </a:r>
                    </a:p>
                  </a:txBody>
                  <a:tcPr/>
                </a:tc>
                <a:tc>
                  <a:txBody>
                    <a:bodyPr/>
                    <a:lstStyle/>
                    <a:p>
                      <a:pPr algn="ctr"/>
                      <a:endParaRPr lang="en-CA" dirty="0"/>
                    </a:p>
                  </a:txBody>
                  <a:tcPr/>
                </a:tc>
                <a:tc>
                  <a:txBody>
                    <a:bodyPr/>
                    <a:lstStyle/>
                    <a:p>
                      <a:pPr algn="ctr"/>
                      <a:r>
                        <a:rPr lang="en-CA" sz="3200" b="1" dirty="0">
                          <a:solidFill>
                            <a:srgbClr val="0070C0"/>
                          </a:solidFill>
                        </a:rPr>
                        <a:t>↑</a:t>
                      </a:r>
                    </a:p>
                  </a:txBody>
                  <a:tcPr/>
                </a:tc>
                <a:tc>
                  <a:txBody>
                    <a:bodyPr/>
                    <a:lstStyle/>
                    <a:p>
                      <a:pPr algn="ctr"/>
                      <a:endParaRPr lang="en-CA" sz="3200" b="1" dirty="0">
                        <a:solidFill>
                          <a:srgbClr val="0070C0"/>
                        </a:solidFill>
                      </a:endParaRPr>
                    </a:p>
                  </a:txBody>
                  <a:tcPr/>
                </a:tc>
                <a:extLst>
                  <a:ext uri="{0D108BD9-81ED-4DB2-BD59-A6C34878D82A}">
                    <a16:rowId xmlns:a16="http://schemas.microsoft.com/office/drawing/2014/main" val="2976012571"/>
                  </a:ext>
                </a:extLst>
              </a:tr>
              <a:tr h="3894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Allocation of time to behaviors in foragers</a:t>
                      </a:r>
                      <a:endParaRPr lang="en-CA" sz="1800" dirty="0"/>
                    </a:p>
                  </a:txBody>
                  <a:tcPr/>
                </a:tc>
                <a:tc>
                  <a:txBody>
                    <a:bodyPr/>
                    <a:lstStyle/>
                    <a:p>
                      <a:pPr algn="ctr"/>
                      <a:r>
                        <a:rPr lang="en-CA" sz="1800" b="1" dirty="0">
                          <a:solidFill>
                            <a:schemeClr val="accent5">
                              <a:lumMod val="75000"/>
                            </a:schemeClr>
                          </a:solidFill>
                        </a:rPr>
                        <a:t>Alert </a:t>
                      </a:r>
                      <a:r>
                        <a:rPr lang="en-CA" sz="2400" b="1" dirty="0">
                          <a:solidFill>
                            <a:schemeClr val="accent5">
                              <a:lumMod val="75000"/>
                            </a:schemeClr>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Foraging </a:t>
                      </a:r>
                      <a:r>
                        <a:rPr lang="en-CA" sz="2400" b="1" dirty="0">
                          <a:solidFill>
                            <a:srgbClr val="0070C0"/>
                          </a:solidFill>
                        </a:rPr>
                        <a:t>↑</a:t>
                      </a:r>
                      <a:endParaRPr lang="en-CA" sz="1800" b="1" dirty="0">
                        <a:solidFill>
                          <a:srgbClr val="0070C0"/>
                        </a:solidFill>
                      </a:endParaRPr>
                    </a:p>
                  </a:txBody>
                  <a:tcPr/>
                </a:tc>
                <a:tc>
                  <a:txBody>
                    <a:bodyPr/>
                    <a:lstStyle/>
                    <a:p>
                      <a:pPr algn="ctr"/>
                      <a:r>
                        <a:rPr lang="en-CA" sz="1800" b="1" dirty="0">
                          <a:solidFill>
                            <a:schemeClr val="accent5">
                              <a:lumMod val="75000"/>
                            </a:schemeClr>
                          </a:solidFill>
                        </a:rPr>
                        <a:t>Foraging </a:t>
                      </a:r>
                      <a:r>
                        <a:rPr lang="en-CA" sz="2400" b="1" dirty="0">
                          <a:solidFill>
                            <a:schemeClr val="accent5">
                              <a:lumMod val="75000"/>
                            </a:schemeClr>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Alert </a:t>
                      </a:r>
                      <a:r>
                        <a:rPr lang="en-CA" sz="2400" b="1" dirty="0">
                          <a:solidFill>
                            <a:srgbClr val="0070C0"/>
                          </a:solidFill>
                        </a:rPr>
                        <a:t>↑</a:t>
                      </a:r>
                      <a:endParaRPr lang="en-CA" sz="1800" b="1"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A" sz="1800" b="1" dirty="0">
                        <a:solidFill>
                          <a:srgbClr val="0070C0"/>
                        </a:solidFill>
                      </a:endParaRPr>
                    </a:p>
                  </a:txBody>
                  <a:tcPr/>
                </a:tc>
                <a:extLst>
                  <a:ext uri="{0D108BD9-81ED-4DB2-BD59-A6C34878D82A}">
                    <a16:rowId xmlns:a16="http://schemas.microsoft.com/office/drawing/2014/main" val="2028559865"/>
                  </a:ext>
                </a:extLst>
              </a:tr>
              <a:tr h="7378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t>Duration of behavioral instances</a:t>
                      </a:r>
                    </a:p>
                  </a:txBody>
                  <a:tcPr/>
                </a:tc>
                <a:tc>
                  <a:txBody>
                    <a:bodyPr/>
                    <a:lstStyle/>
                    <a:p>
                      <a:pPr algn="ctr"/>
                      <a:r>
                        <a:rPr lang="en-CA" sz="1800" b="1" dirty="0">
                          <a:solidFill>
                            <a:schemeClr val="accent5">
                              <a:lumMod val="75000"/>
                            </a:schemeClr>
                          </a:solidFill>
                        </a:rPr>
                        <a:t>Alert </a:t>
                      </a:r>
                      <a:r>
                        <a:rPr lang="en-CA" sz="2400" b="1" dirty="0">
                          <a:solidFill>
                            <a:schemeClr val="accent5">
                              <a:lumMod val="75000"/>
                            </a:schemeClr>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Foraging </a:t>
                      </a:r>
                      <a:r>
                        <a:rPr lang="en-CA" sz="2400" b="1" dirty="0">
                          <a:solidFill>
                            <a:srgbClr val="0070C0"/>
                          </a:solidFill>
                        </a:rPr>
                        <a:t>↑</a:t>
                      </a:r>
                      <a:endParaRPr lang="en-CA" sz="1800" b="1" dirty="0">
                        <a:solidFill>
                          <a:srgbClr val="0070C0"/>
                        </a:solidFill>
                      </a:endParaRPr>
                    </a:p>
                  </a:txBody>
                  <a:tcPr/>
                </a:tc>
                <a:tc>
                  <a:txBody>
                    <a:bodyPr/>
                    <a:lstStyle/>
                    <a:p>
                      <a:pPr algn="ctr"/>
                      <a:r>
                        <a:rPr lang="en-CA" sz="1800" b="1" dirty="0">
                          <a:solidFill>
                            <a:schemeClr val="accent5">
                              <a:lumMod val="75000"/>
                            </a:schemeClr>
                          </a:solidFill>
                        </a:rPr>
                        <a:t>Foraging </a:t>
                      </a:r>
                      <a:r>
                        <a:rPr lang="en-CA" sz="2400" b="1" dirty="0">
                          <a:solidFill>
                            <a:schemeClr val="accent5">
                              <a:lumMod val="75000"/>
                            </a:schemeClr>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Alert </a:t>
                      </a:r>
                      <a:r>
                        <a:rPr lang="en-CA" sz="2400" b="1" dirty="0">
                          <a:solidFill>
                            <a:srgbClr val="0070C0"/>
                          </a:solidFill>
                        </a:rPr>
                        <a:t>↑</a:t>
                      </a:r>
                      <a:endParaRPr lang="en-CA" sz="1800" b="1"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A" sz="1800" b="1" dirty="0">
                        <a:solidFill>
                          <a:schemeClr val="bg1"/>
                        </a:solidFill>
                      </a:endParaRPr>
                    </a:p>
                  </a:txBody>
                  <a:tcPr/>
                </a:tc>
                <a:extLst>
                  <a:ext uri="{0D108BD9-81ED-4DB2-BD59-A6C34878D82A}">
                    <a16:rowId xmlns:a16="http://schemas.microsoft.com/office/drawing/2014/main" val="4106675735"/>
                  </a:ext>
                </a:extLst>
              </a:tr>
              <a:tr h="650550">
                <a:tc>
                  <a:txBody>
                    <a:bodyPr/>
                    <a:lstStyle/>
                    <a:p>
                      <a:r>
                        <a:rPr lang="en-CA" sz="1800" kern="1200" dirty="0">
                          <a:solidFill>
                            <a:schemeClr val="dk1"/>
                          </a:solidFill>
                          <a:effectLst/>
                          <a:latin typeface="+mn-lt"/>
                          <a:ea typeface="+mn-ea"/>
                          <a:cs typeface="+mn-cs"/>
                        </a:rPr>
                        <a:t>Peck Rate</a:t>
                      </a:r>
                      <a:endParaRPr lang="en-CA"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Peck rate </a:t>
                      </a:r>
                      <a:r>
                        <a:rPr lang="en-CA" sz="2400" b="1" dirty="0">
                          <a:solidFill>
                            <a:srgbClr val="0070C0"/>
                          </a:solidFill>
                        </a:rPr>
                        <a:t>↑</a:t>
                      </a:r>
                      <a:endParaRPr lang="en-CA" sz="1800" b="1"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Peck rate </a:t>
                      </a:r>
                      <a:r>
                        <a:rPr lang="en-CA" sz="2400" b="1" dirty="0">
                          <a:solidFill>
                            <a:srgbClr val="0070C0"/>
                          </a:solidFill>
                        </a:rPr>
                        <a:t>↑</a:t>
                      </a:r>
                    </a:p>
                    <a:p>
                      <a:pPr algn="ctr"/>
                      <a:endParaRPr lang="en-CA" dirty="0"/>
                    </a:p>
                  </a:txBody>
                  <a:tcPr/>
                </a:tc>
                <a:tc>
                  <a:txBody>
                    <a:bodyPr/>
                    <a:lstStyle/>
                    <a:p>
                      <a:pPr algn="ctr"/>
                      <a:endParaRPr lang="en-CA" dirty="0"/>
                    </a:p>
                  </a:txBody>
                  <a:tcPr/>
                </a:tc>
                <a:extLst>
                  <a:ext uri="{0D108BD9-81ED-4DB2-BD59-A6C34878D82A}">
                    <a16:rowId xmlns:a16="http://schemas.microsoft.com/office/drawing/2014/main" val="1824009582"/>
                  </a:ext>
                </a:extLst>
              </a:tr>
              <a:tr h="791549">
                <a:tc>
                  <a:txBody>
                    <a:bodyPr/>
                    <a:lstStyle/>
                    <a:p>
                      <a:r>
                        <a:rPr lang="en-CA" dirty="0"/>
                        <a:t>Number of transitions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chemeClr val="accent5">
                              <a:lumMod val="75000"/>
                            </a:schemeClr>
                          </a:solidFill>
                        </a:rPr>
                        <a:t>Foraging </a:t>
                      </a:r>
                      <a:r>
                        <a:rPr lang="en-CA" sz="1800" b="1" dirty="0">
                          <a:solidFill>
                            <a:schemeClr val="accent5">
                              <a:lumMod val="75000"/>
                            </a:schemeClr>
                          </a:solidFill>
                          <a:sym typeface="Symbol" panose="05050102010706020507" pitchFamily="18" charset="2"/>
                        </a:rPr>
                        <a:t> Alert </a:t>
                      </a:r>
                      <a:r>
                        <a:rPr lang="en-CA" sz="2400" b="1" dirty="0">
                          <a:solidFill>
                            <a:schemeClr val="accent5">
                              <a:lumMod val="75000"/>
                            </a:schemeClr>
                          </a:solidFill>
                        </a:rPr>
                        <a:t>↓</a:t>
                      </a:r>
                      <a:endParaRPr lang="en-CA" sz="2400" b="1" dirty="0">
                        <a:solidFill>
                          <a:srgbClr val="0070C0"/>
                        </a:solidFill>
                        <a:sym typeface="Symbol" panose="05050102010706020507" pitchFamily="18" charset="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sym typeface="Symbol" panose="05050102010706020507" pitchFamily="18" charset="2"/>
                        </a:rPr>
                        <a:t>Alert  Foraging </a:t>
                      </a:r>
                      <a:r>
                        <a:rPr lang="en-CA" sz="2400" b="1" dirty="0">
                          <a:solidFill>
                            <a:srgbClr val="0070C0"/>
                          </a:solidFill>
                        </a:rPr>
                        <a:t>↑</a:t>
                      </a:r>
                      <a:endParaRPr lang="en-CA" sz="1800" b="1"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rgbClr val="0070C0"/>
                          </a:solidFill>
                        </a:rPr>
                        <a:t>Foraging </a:t>
                      </a:r>
                      <a:r>
                        <a:rPr lang="en-CA" sz="1800" b="1" dirty="0">
                          <a:solidFill>
                            <a:srgbClr val="0070C0"/>
                          </a:solidFill>
                          <a:sym typeface="Symbol" panose="05050102010706020507" pitchFamily="18" charset="2"/>
                        </a:rPr>
                        <a:t> Alert </a:t>
                      </a:r>
                      <a:r>
                        <a:rPr lang="en-CA" sz="2400" b="1" dirty="0">
                          <a:solidFill>
                            <a:srgbClr val="0070C0"/>
                          </a:solidFill>
                        </a:rPr>
                        <a:t>↑</a:t>
                      </a:r>
                      <a:endParaRPr lang="en-CA" sz="2400" b="1" dirty="0">
                        <a:solidFill>
                          <a:srgbClr val="0070C0"/>
                        </a:solidFill>
                        <a:sym typeface="Symbol" panose="05050102010706020507" pitchFamily="18" charset="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CA" sz="1800" b="1" dirty="0">
                          <a:solidFill>
                            <a:schemeClr val="accent5">
                              <a:lumMod val="75000"/>
                            </a:schemeClr>
                          </a:solidFill>
                          <a:sym typeface="Symbol" panose="05050102010706020507" pitchFamily="18" charset="2"/>
                        </a:rPr>
                        <a:t>Alert  Foraging </a:t>
                      </a:r>
                      <a:r>
                        <a:rPr lang="en-CA" sz="2400" b="1" dirty="0">
                          <a:solidFill>
                            <a:schemeClr val="accent5">
                              <a:lumMod val="75000"/>
                            </a:schemeClr>
                          </a:solidFill>
                        </a:rPr>
                        <a:t>↓</a:t>
                      </a:r>
                      <a:endParaRPr lang="en-CA" sz="1800" b="1" dirty="0">
                        <a:solidFill>
                          <a:srgbClr val="0070C0"/>
                        </a:solidFill>
                        <a:sym typeface="Symbol" panose="05050102010706020507" pitchFamily="18" charset="2"/>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A" sz="1800" b="1" dirty="0">
                        <a:solidFill>
                          <a:srgbClr val="0070C0"/>
                        </a:solidFill>
                        <a:sym typeface="Symbol" panose="05050102010706020507" pitchFamily="18" charset="2"/>
                      </a:endParaRPr>
                    </a:p>
                  </a:txBody>
                  <a:tcPr/>
                </a:tc>
                <a:extLst>
                  <a:ext uri="{0D108BD9-81ED-4DB2-BD59-A6C34878D82A}">
                    <a16:rowId xmlns:a16="http://schemas.microsoft.com/office/drawing/2014/main" val="3201111340"/>
                  </a:ext>
                </a:extLst>
              </a:tr>
            </a:tbl>
          </a:graphicData>
        </a:graphic>
      </p:graphicFrame>
      <p:sp>
        <p:nvSpPr>
          <p:cNvPr id="3" name="TextBox 2">
            <a:extLst>
              <a:ext uri="{FF2B5EF4-FFF2-40B4-BE49-F238E27FC236}">
                <a16:creationId xmlns:a16="http://schemas.microsoft.com/office/drawing/2014/main" id="{2BD53AFE-3D58-F754-0289-FDD0A06E5402}"/>
              </a:ext>
            </a:extLst>
          </p:cNvPr>
          <p:cNvSpPr txBox="1"/>
          <p:nvPr/>
        </p:nvSpPr>
        <p:spPr>
          <a:xfrm>
            <a:off x="4236953" y="2212998"/>
            <a:ext cx="5148000" cy="684000"/>
          </a:xfrm>
          <a:prstGeom prst="rect">
            <a:avLst/>
          </a:prstGeom>
          <a:solidFill>
            <a:srgbClr val="E7E7E7"/>
          </a:solidFill>
        </p:spPr>
        <p:txBody>
          <a:bodyPr wrap="square" rtlCol="0" anchor="ctr">
            <a:spAutoFit/>
          </a:bodyPr>
          <a:lstStyle/>
          <a:p>
            <a:pPr algn="ctr"/>
            <a:r>
              <a:rPr lang="en-CA" dirty="0">
                <a:solidFill>
                  <a:schemeClr val="bg2"/>
                </a:solidFill>
              </a:rPr>
              <a:t>No Effect</a:t>
            </a:r>
          </a:p>
        </p:txBody>
      </p:sp>
      <p:sp>
        <p:nvSpPr>
          <p:cNvPr id="4" name="TextBox 3">
            <a:extLst>
              <a:ext uri="{FF2B5EF4-FFF2-40B4-BE49-F238E27FC236}">
                <a16:creationId xmlns:a16="http://schemas.microsoft.com/office/drawing/2014/main" id="{C0C4BA5C-08D5-AA72-E7E8-D78447A40493}"/>
              </a:ext>
            </a:extLst>
          </p:cNvPr>
          <p:cNvSpPr txBox="1"/>
          <p:nvPr/>
        </p:nvSpPr>
        <p:spPr>
          <a:xfrm>
            <a:off x="4236953" y="2910995"/>
            <a:ext cx="5148000" cy="792000"/>
          </a:xfrm>
          <a:prstGeom prst="rect">
            <a:avLst/>
          </a:prstGeom>
          <a:solidFill>
            <a:srgbClr val="CBCBCB"/>
          </a:solidFill>
        </p:spPr>
        <p:txBody>
          <a:bodyPr wrap="square" rtlCol="0" anchor="ctr">
            <a:spAutoFit/>
          </a:bodyPr>
          <a:lstStyle/>
          <a:p>
            <a:pPr algn="ctr"/>
            <a:r>
              <a:rPr lang="en-CA" dirty="0">
                <a:solidFill>
                  <a:schemeClr val="bg2"/>
                </a:solidFill>
              </a:rPr>
              <a:t>No Effect</a:t>
            </a:r>
          </a:p>
        </p:txBody>
      </p:sp>
      <p:sp>
        <p:nvSpPr>
          <p:cNvPr id="5" name="TextBox 4">
            <a:extLst>
              <a:ext uri="{FF2B5EF4-FFF2-40B4-BE49-F238E27FC236}">
                <a16:creationId xmlns:a16="http://schemas.microsoft.com/office/drawing/2014/main" id="{D1BF4036-E55E-CF2F-7084-B38055A309BE}"/>
              </a:ext>
            </a:extLst>
          </p:cNvPr>
          <p:cNvSpPr txBox="1"/>
          <p:nvPr/>
        </p:nvSpPr>
        <p:spPr>
          <a:xfrm>
            <a:off x="4236953" y="4561569"/>
            <a:ext cx="5148000" cy="684000"/>
          </a:xfrm>
          <a:prstGeom prst="rect">
            <a:avLst/>
          </a:prstGeom>
          <a:solidFill>
            <a:srgbClr val="CBCBCB"/>
          </a:solidFill>
        </p:spPr>
        <p:txBody>
          <a:bodyPr wrap="square" rtlCol="0" anchor="ctr">
            <a:spAutoFit/>
          </a:bodyPr>
          <a:lstStyle/>
          <a:p>
            <a:pPr algn="ctr"/>
            <a:r>
              <a:rPr lang="en-CA" dirty="0">
                <a:solidFill>
                  <a:schemeClr val="bg2"/>
                </a:solidFill>
              </a:rPr>
              <a:t>No Effect</a:t>
            </a:r>
          </a:p>
        </p:txBody>
      </p:sp>
      <p:sp>
        <p:nvSpPr>
          <p:cNvPr id="6" name="TextBox 5">
            <a:extLst>
              <a:ext uri="{FF2B5EF4-FFF2-40B4-BE49-F238E27FC236}">
                <a16:creationId xmlns:a16="http://schemas.microsoft.com/office/drawing/2014/main" id="{AEE94F94-E135-8943-B32D-659332CDADA6}"/>
              </a:ext>
            </a:extLst>
          </p:cNvPr>
          <p:cNvSpPr txBox="1"/>
          <p:nvPr/>
        </p:nvSpPr>
        <p:spPr>
          <a:xfrm>
            <a:off x="4236953" y="3736281"/>
            <a:ext cx="2700000" cy="792000"/>
          </a:xfrm>
          <a:prstGeom prst="rect">
            <a:avLst/>
          </a:prstGeom>
          <a:solidFill>
            <a:srgbClr val="E7E7E7"/>
          </a:solidFill>
        </p:spPr>
        <p:txBody>
          <a:bodyPr wrap="square" rtlCol="0" anchor="ctr">
            <a:spAutoFit/>
          </a:bodyPr>
          <a:lstStyle/>
          <a:p>
            <a:pPr algn="ctr"/>
            <a:r>
              <a:rPr lang="en-CA" b="1" dirty="0">
                <a:solidFill>
                  <a:srgbClr val="0070C0"/>
                </a:solidFill>
              </a:rPr>
              <a:t>All bouts </a:t>
            </a:r>
            <a:r>
              <a:rPr lang="en-CA" sz="2400" dirty="0">
                <a:solidFill>
                  <a:srgbClr val="0070C0"/>
                </a:solidFill>
                <a:sym typeface="Symbol" panose="05050102010706020507" pitchFamily="18" charset="2"/>
              </a:rPr>
              <a:t></a:t>
            </a:r>
            <a:endParaRPr lang="en-CA" dirty="0">
              <a:solidFill>
                <a:schemeClr val="bg2"/>
              </a:solidFill>
            </a:endParaRPr>
          </a:p>
        </p:txBody>
      </p:sp>
      <p:sp>
        <p:nvSpPr>
          <p:cNvPr id="7" name="TextBox 6">
            <a:extLst>
              <a:ext uri="{FF2B5EF4-FFF2-40B4-BE49-F238E27FC236}">
                <a16:creationId xmlns:a16="http://schemas.microsoft.com/office/drawing/2014/main" id="{4B09A0B3-1373-2C12-12EB-AEFECC7CA3A8}"/>
              </a:ext>
            </a:extLst>
          </p:cNvPr>
          <p:cNvSpPr txBox="1"/>
          <p:nvPr/>
        </p:nvSpPr>
        <p:spPr>
          <a:xfrm>
            <a:off x="7008953" y="3736282"/>
            <a:ext cx="2376000" cy="792000"/>
          </a:xfrm>
          <a:prstGeom prst="rect">
            <a:avLst/>
          </a:prstGeom>
          <a:solidFill>
            <a:srgbClr val="E7E7E7"/>
          </a:solidFill>
        </p:spPr>
        <p:txBody>
          <a:bodyPr wrap="square" rtlCol="0" anchor="ctr">
            <a:spAutoFit/>
          </a:bodyPr>
          <a:lstStyle/>
          <a:p>
            <a:pPr algn="ctr"/>
            <a:r>
              <a:rPr lang="en-CA" b="1" dirty="0">
                <a:solidFill>
                  <a:schemeClr val="accent5">
                    <a:lumMod val="75000"/>
                  </a:schemeClr>
                </a:solidFill>
              </a:rPr>
              <a:t>Foraging </a:t>
            </a:r>
            <a:r>
              <a:rPr lang="en-CA" sz="2400" b="1" dirty="0">
                <a:solidFill>
                  <a:schemeClr val="accent5">
                    <a:lumMod val="75000"/>
                  </a:schemeClr>
                </a:solidFill>
              </a:rPr>
              <a:t>↓</a:t>
            </a:r>
            <a:r>
              <a:rPr lang="en-CA" dirty="0">
                <a:solidFill>
                  <a:schemeClr val="bg2"/>
                </a:solidFill>
              </a:rPr>
              <a:t> </a:t>
            </a:r>
          </a:p>
        </p:txBody>
      </p:sp>
      <p:sp>
        <p:nvSpPr>
          <p:cNvPr id="8" name="TextBox 7">
            <a:extLst>
              <a:ext uri="{FF2B5EF4-FFF2-40B4-BE49-F238E27FC236}">
                <a16:creationId xmlns:a16="http://schemas.microsoft.com/office/drawing/2014/main" id="{D072C6E3-2B0C-1064-A42D-32409BC8F41E}"/>
              </a:ext>
            </a:extLst>
          </p:cNvPr>
          <p:cNvSpPr txBox="1"/>
          <p:nvPr/>
        </p:nvSpPr>
        <p:spPr>
          <a:xfrm>
            <a:off x="9427879" y="3736281"/>
            <a:ext cx="2160000" cy="792000"/>
          </a:xfrm>
          <a:prstGeom prst="rect">
            <a:avLst/>
          </a:prstGeom>
          <a:solidFill>
            <a:srgbClr val="E7E7E7"/>
          </a:solidFill>
        </p:spPr>
        <p:txBody>
          <a:bodyPr wrap="square" rtlCol="0" anchor="ctr">
            <a:spAutoFit/>
          </a:bodyPr>
          <a:lstStyle/>
          <a:p>
            <a:pPr lvl="0" algn="ctr">
              <a:defRPr/>
            </a:pPr>
            <a:r>
              <a:rPr lang="en-CA" b="1" dirty="0">
                <a:solidFill>
                  <a:schemeClr val="bg1"/>
                </a:solidFill>
              </a:rPr>
              <a:t>Disturbance Freq.</a:t>
            </a:r>
          </a:p>
          <a:p>
            <a:pPr lvl="0" algn="ctr">
              <a:defRPr/>
            </a:pPr>
            <a:r>
              <a:rPr lang="en-CA" b="1" dirty="0">
                <a:solidFill>
                  <a:schemeClr val="bg1"/>
                </a:solidFill>
              </a:rPr>
              <a:t>Group size</a:t>
            </a:r>
          </a:p>
        </p:txBody>
      </p:sp>
      <p:sp>
        <p:nvSpPr>
          <p:cNvPr id="9" name="TextBox 8">
            <a:extLst>
              <a:ext uri="{FF2B5EF4-FFF2-40B4-BE49-F238E27FC236}">
                <a16:creationId xmlns:a16="http://schemas.microsoft.com/office/drawing/2014/main" id="{E51BAE43-1127-3599-0D66-CFE46791D087}"/>
              </a:ext>
            </a:extLst>
          </p:cNvPr>
          <p:cNvSpPr txBox="1"/>
          <p:nvPr/>
        </p:nvSpPr>
        <p:spPr>
          <a:xfrm>
            <a:off x="9420486" y="4561569"/>
            <a:ext cx="2160000" cy="684000"/>
          </a:xfrm>
          <a:prstGeom prst="rect">
            <a:avLst/>
          </a:prstGeom>
          <a:solidFill>
            <a:srgbClr val="CBCBCB"/>
          </a:solidFill>
        </p:spPr>
        <p:txBody>
          <a:bodyPr wrap="square" rtlCol="0" anchor="ctr">
            <a:spAutoFit/>
          </a:bodyPr>
          <a:lstStyle/>
          <a:p>
            <a:pPr lvl="0" algn="ctr">
              <a:defRPr/>
            </a:pPr>
            <a:r>
              <a:rPr lang="en-CA" b="1" dirty="0">
                <a:solidFill>
                  <a:schemeClr val="bg1"/>
                </a:solidFill>
              </a:rPr>
              <a:t>Disturbance Freq.</a:t>
            </a:r>
          </a:p>
        </p:txBody>
      </p:sp>
      <p:sp>
        <p:nvSpPr>
          <p:cNvPr id="11" name="TextBox 10">
            <a:extLst>
              <a:ext uri="{FF2B5EF4-FFF2-40B4-BE49-F238E27FC236}">
                <a16:creationId xmlns:a16="http://schemas.microsoft.com/office/drawing/2014/main" id="{B8555F0E-F706-0130-76F9-8924E66C48D6}"/>
              </a:ext>
            </a:extLst>
          </p:cNvPr>
          <p:cNvSpPr txBox="1"/>
          <p:nvPr/>
        </p:nvSpPr>
        <p:spPr>
          <a:xfrm>
            <a:off x="4236953" y="5312143"/>
            <a:ext cx="2700000" cy="792000"/>
          </a:xfrm>
          <a:prstGeom prst="rect">
            <a:avLst/>
          </a:prstGeom>
          <a:solidFill>
            <a:srgbClr val="E7E7E7"/>
          </a:solidFill>
        </p:spPr>
        <p:txBody>
          <a:bodyPr wrap="square" rtlCol="0" anchor="ctr">
            <a:spAutoFit/>
          </a:bodyPr>
          <a:lstStyle/>
          <a:p>
            <a:pPr algn="ctr"/>
            <a:r>
              <a:rPr lang="en-CA" dirty="0">
                <a:solidFill>
                  <a:schemeClr val="bg2"/>
                </a:solidFill>
              </a:rPr>
              <a:t>No Effect</a:t>
            </a:r>
          </a:p>
        </p:txBody>
      </p:sp>
      <p:sp>
        <p:nvSpPr>
          <p:cNvPr id="12" name="TextBox 11">
            <a:extLst>
              <a:ext uri="{FF2B5EF4-FFF2-40B4-BE49-F238E27FC236}">
                <a16:creationId xmlns:a16="http://schemas.microsoft.com/office/drawing/2014/main" id="{5E0A86EF-44CF-6A32-7D3B-D16D202157D2}"/>
              </a:ext>
            </a:extLst>
          </p:cNvPr>
          <p:cNvSpPr txBox="1"/>
          <p:nvPr/>
        </p:nvSpPr>
        <p:spPr>
          <a:xfrm>
            <a:off x="7008953" y="5348143"/>
            <a:ext cx="2376000" cy="756000"/>
          </a:xfrm>
          <a:prstGeom prst="rect">
            <a:avLst/>
          </a:prstGeom>
          <a:solidFill>
            <a:srgbClr val="E7E7E7"/>
          </a:solidFill>
        </p:spPr>
        <p:txBody>
          <a:bodyPr wrap="square" rtlCol="0" anchor="ctr">
            <a:spAutoFit/>
          </a:bodyPr>
          <a:lstStyle/>
          <a:p>
            <a:pPr algn="ctr"/>
            <a:r>
              <a:rPr lang="en-CA" b="1" dirty="0">
                <a:solidFill>
                  <a:schemeClr val="accent5">
                    <a:lumMod val="75000"/>
                  </a:schemeClr>
                </a:solidFill>
              </a:rPr>
              <a:t>Foraging </a:t>
            </a:r>
            <a:r>
              <a:rPr lang="en-CA" b="1" dirty="0">
                <a:solidFill>
                  <a:schemeClr val="accent5">
                    <a:lumMod val="75000"/>
                  </a:schemeClr>
                </a:solidFill>
                <a:sym typeface="Symbol" panose="05050102010706020507" pitchFamily="18" charset="2"/>
              </a:rPr>
              <a:t></a:t>
            </a:r>
            <a:r>
              <a:rPr lang="en-CA" b="1" dirty="0">
                <a:solidFill>
                  <a:schemeClr val="accent5">
                    <a:lumMod val="75000"/>
                  </a:schemeClr>
                </a:solidFill>
              </a:rPr>
              <a:t> Alert  </a:t>
            </a:r>
            <a:r>
              <a:rPr lang="en-CA" sz="2400" b="1" dirty="0">
                <a:solidFill>
                  <a:schemeClr val="accent5">
                    <a:lumMod val="75000"/>
                  </a:schemeClr>
                </a:solidFill>
              </a:rPr>
              <a:t>↓</a:t>
            </a:r>
            <a:r>
              <a:rPr lang="en-CA" dirty="0">
                <a:solidFill>
                  <a:schemeClr val="bg2"/>
                </a:solidFill>
              </a:rPr>
              <a:t> </a:t>
            </a:r>
          </a:p>
        </p:txBody>
      </p:sp>
      <p:sp>
        <p:nvSpPr>
          <p:cNvPr id="13" name="TextBox 12">
            <a:extLst>
              <a:ext uri="{FF2B5EF4-FFF2-40B4-BE49-F238E27FC236}">
                <a16:creationId xmlns:a16="http://schemas.microsoft.com/office/drawing/2014/main" id="{2ADEA711-A2F4-7095-9EB3-553E02C55571}"/>
              </a:ext>
            </a:extLst>
          </p:cNvPr>
          <p:cNvSpPr txBox="1"/>
          <p:nvPr/>
        </p:nvSpPr>
        <p:spPr>
          <a:xfrm>
            <a:off x="9420486" y="5307040"/>
            <a:ext cx="2160000" cy="792000"/>
          </a:xfrm>
          <a:prstGeom prst="rect">
            <a:avLst/>
          </a:prstGeom>
          <a:solidFill>
            <a:srgbClr val="E7E7E7"/>
          </a:solidFill>
        </p:spPr>
        <p:txBody>
          <a:bodyPr wrap="square" rtlCol="0" anchor="ctr">
            <a:spAutoFit/>
          </a:bodyPr>
          <a:lstStyle/>
          <a:p>
            <a:pPr lvl="0" algn="ctr">
              <a:defRPr/>
            </a:pPr>
            <a:r>
              <a:rPr lang="en-CA" b="1" dirty="0">
                <a:solidFill>
                  <a:schemeClr val="bg1"/>
                </a:solidFill>
              </a:rPr>
              <a:t>Disturbance Freq.</a:t>
            </a:r>
          </a:p>
        </p:txBody>
      </p:sp>
    </p:spTree>
    <p:extLst>
      <p:ext uri="{BB962C8B-B14F-4D97-AF65-F5344CB8AC3E}">
        <p14:creationId xmlns:p14="http://schemas.microsoft.com/office/powerpoint/2010/main" val="3695712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1" grpId="0" animBg="1"/>
      <p:bldP spid="12" grpId="0" animBg="1"/>
      <p:bldP spid="1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C627C-F0BF-60E3-D079-D1C86CA6DF36}"/>
              </a:ext>
            </a:extLst>
          </p:cNvPr>
          <p:cNvSpPr>
            <a:spLocks noGrp="1"/>
          </p:cNvSpPr>
          <p:nvPr>
            <p:ph type="title"/>
          </p:nvPr>
        </p:nvSpPr>
        <p:spPr>
          <a:xfrm>
            <a:off x="762000" y="762000"/>
            <a:ext cx="9144000" cy="749300"/>
          </a:xfrm>
        </p:spPr>
        <p:txBody>
          <a:bodyPr>
            <a:normAutofit/>
          </a:bodyPr>
          <a:lstStyle/>
          <a:p>
            <a:r>
              <a:rPr lang="en-CA" dirty="0"/>
              <a:t>My conclusions</a:t>
            </a:r>
          </a:p>
        </p:txBody>
      </p:sp>
      <p:sp>
        <p:nvSpPr>
          <p:cNvPr id="3" name="Content Placeholder 2">
            <a:extLst>
              <a:ext uri="{FF2B5EF4-FFF2-40B4-BE49-F238E27FC236}">
                <a16:creationId xmlns:a16="http://schemas.microsoft.com/office/drawing/2014/main" id="{98E4E83E-BD30-259A-718F-9C31A2B3AC3C}"/>
              </a:ext>
            </a:extLst>
          </p:cNvPr>
          <p:cNvSpPr>
            <a:spLocks noGrp="1"/>
          </p:cNvSpPr>
          <p:nvPr>
            <p:ph idx="1"/>
          </p:nvPr>
        </p:nvSpPr>
        <p:spPr>
          <a:xfrm>
            <a:off x="762000" y="1511300"/>
            <a:ext cx="10668000" cy="4923876"/>
          </a:xfrm>
        </p:spPr>
        <p:txBody>
          <a:bodyPr>
            <a:normAutofit lnSpcReduction="10000"/>
          </a:bodyPr>
          <a:lstStyle/>
          <a:p>
            <a:pPr marL="0" indent="0">
              <a:buNone/>
            </a:pPr>
            <a:r>
              <a:rPr lang="en-CA" sz="2400" dirty="0">
                <a:ea typeface="+mn-lt"/>
                <a:cs typeface="+mn-lt"/>
              </a:rPr>
              <a:t>While urbanization could affect the likelihood of sentinel presence, my sample size is too small to make any firm conclusions.</a:t>
            </a:r>
            <a:endParaRPr lang="en-US" sz="2400" dirty="0">
              <a:ea typeface="+mn-lt"/>
              <a:cs typeface="+mn-lt"/>
            </a:endParaRPr>
          </a:p>
          <a:p>
            <a:pPr marL="0" indent="0">
              <a:buNone/>
            </a:pPr>
            <a:endParaRPr lang="en-US" sz="2400" dirty="0">
              <a:ea typeface="+mn-lt"/>
              <a:cs typeface="+mn-lt"/>
            </a:endParaRPr>
          </a:p>
          <a:p>
            <a:pPr marL="0" indent="0">
              <a:buNone/>
            </a:pPr>
            <a:r>
              <a:rPr lang="en-US" sz="2400" dirty="0">
                <a:ea typeface="+mn-lt"/>
                <a:cs typeface="+mn-lt"/>
              </a:rPr>
              <a:t>The presence of a sentinel increased the duration of bouts of all behaviors but did not significantly change how much time an individual allocates to either vigilance or foraging behaviors.</a:t>
            </a:r>
          </a:p>
          <a:p>
            <a:pPr marL="0" indent="0">
              <a:buNone/>
            </a:pPr>
            <a:endParaRPr lang="en-US" sz="2400" dirty="0">
              <a:ea typeface="+mn-lt"/>
              <a:cs typeface="+mn-lt"/>
            </a:endParaRPr>
          </a:p>
          <a:p>
            <a:pPr marL="0" indent="0">
              <a:buNone/>
            </a:pPr>
            <a:r>
              <a:rPr lang="en-US" sz="2400" dirty="0">
                <a:ea typeface="+mn-lt"/>
                <a:cs typeface="+mn-lt"/>
              </a:rPr>
              <a:t>Commercial areas significantly decreased the duration of foraging bouts and decreased the number of transitions from foraging to alert behavior, yet it did not affect the duration of bouts of alert behavior.</a:t>
            </a:r>
          </a:p>
          <a:p>
            <a:pPr marL="0" indent="0">
              <a:buNone/>
            </a:pPr>
            <a:endParaRPr lang="en-US" sz="2400" dirty="0">
              <a:ea typeface="+mn-lt"/>
              <a:cs typeface="+mn-lt"/>
            </a:endParaRPr>
          </a:p>
          <a:p>
            <a:pPr marL="0" indent="0">
              <a:buNone/>
            </a:pPr>
            <a:r>
              <a:rPr lang="en-US" sz="2400" dirty="0">
                <a:ea typeface="+mn-lt"/>
                <a:cs typeface="+mn-lt"/>
              </a:rPr>
              <a:t>Foragers appear to be more responsive to disturbance frequency than their foraging environment.</a:t>
            </a:r>
            <a:endParaRPr lang="en-US" sz="2400" dirty="0"/>
          </a:p>
        </p:txBody>
      </p:sp>
    </p:spTree>
    <p:extLst>
      <p:ext uri="{BB962C8B-B14F-4D97-AF65-F5344CB8AC3E}">
        <p14:creationId xmlns:p14="http://schemas.microsoft.com/office/powerpoint/2010/main" val="11068983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6AB1F-2472-06CC-0BFA-1F320085039C}"/>
              </a:ext>
            </a:extLst>
          </p:cNvPr>
          <p:cNvSpPr>
            <a:spLocks noGrp="1"/>
          </p:cNvSpPr>
          <p:nvPr>
            <p:ph type="title"/>
          </p:nvPr>
        </p:nvSpPr>
        <p:spPr/>
        <p:txBody>
          <a:bodyPr/>
          <a:lstStyle/>
          <a:p>
            <a:r>
              <a:rPr lang="en-US" dirty="0"/>
              <a:t>Future Endeavors</a:t>
            </a:r>
          </a:p>
        </p:txBody>
      </p:sp>
      <p:sp>
        <p:nvSpPr>
          <p:cNvPr id="3" name="Content Placeholder 2">
            <a:extLst>
              <a:ext uri="{FF2B5EF4-FFF2-40B4-BE49-F238E27FC236}">
                <a16:creationId xmlns:a16="http://schemas.microsoft.com/office/drawing/2014/main" id="{03768625-96FE-8811-6D2D-4724083F93C7}"/>
              </a:ext>
            </a:extLst>
          </p:cNvPr>
          <p:cNvSpPr>
            <a:spLocks noGrp="1"/>
          </p:cNvSpPr>
          <p:nvPr>
            <p:ph idx="1"/>
          </p:nvPr>
        </p:nvSpPr>
        <p:spPr>
          <a:xfrm>
            <a:off x="762000" y="2358935"/>
            <a:ext cx="10668000" cy="3737065"/>
          </a:xfrm>
        </p:spPr>
        <p:txBody>
          <a:bodyPr vert="horz" lIns="91440" tIns="45720" rIns="91440" bIns="45720" rtlCol="0" anchor="t">
            <a:normAutofit/>
          </a:bodyPr>
          <a:lstStyle/>
          <a:p>
            <a:pPr>
              <a:lnSpc>
                <a:spcPct val="150000"/>
              </a:lnSpc>
            </a:pPr>
            <a:r>
              <a:rPr lang="en-US" dirty="0"/>
              <a:t>Finish writing my thesis &amp; successfully defend it</a:t>
            </a:r>
          </a:p>
          <a:p>
            <a:pPr lvl="1">
              <a:lnSpc>
                <a:spcPct val="150000"/>
              </a:lnSpc>
            </a:pPr>
            <a:r>
              <a:rPr lang="en-US" dirty="0"/>
              <a:t>Upon completion, improve chapters &amp; publish two articles</a:t>
            </a:r>
          </a:p>
          <a:p>
            <a:pPr>
              <a:lnSpc>
                <a:spcPct val="150000"/>
              </a:lnSpc>
            </a:pPr>
            <a:r>
              <a:rPr lang="en-US" dirty="0"/>
              <a:t>Continue improving my abilities as a teaching assistant</a:t>
            </a:r>
          </a:p>
          <a:p>
            <a:pPr>
              <a:lnSpc>
                <a:spcPct val="150000"/>
              </a:lnSpc>
            </a:pPr>
            <a:r>
              <a:rPr lang="en-US" dirty="0"/>
              <a:t>Network with fellow researchers &amp; find future career opportunities</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1240071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33B87B-646F-6323-F117-E340DEB6A2EB}"/>
              </a:ext>
            </a:extLst>
          </p:cNvPr>
          <p:cNvSpPr>
            <a:spLocks noGrp="1"/>
          </p:cNvSpPr>
          <p:nvPr>
            <p:ph type="title"/>
          </p:nvPr>
        </p:nvSpPr>
        <p:spPr>
          <a:xfrm>
            <a:off x="1049572" y="946205"/>
            <a:ext cx="9955033" cy="1079829"/>
          </a:xfrm>
        </p:spPr>
        <p:txBody>
          <a:bodyPr anchor="ctr">
            <a:normAutofit/>
          </a:bodyPr>
          <a:lstStyle/>
          <a:p>
            <a:r>
              <a:rPr lang="en-US" dirty="0"/>
              <a:t>Timeline</a:t>
            </a:r>
          </a:p>
        </p:txBody>
      </p:sp>
      <p:sp>
        <p:nvSpPr>
          <p:cNvPr id="8" name="Content Placeholder 7">
            <a:extLst>
              <a:ext uri="{FF2B5EF4-FFF2-40B4-BE49-F238E27FC236}">
                <a16:creationId xmlns:a16="http://schemas.microsoft.com/office/drawing/2014/main" id="{B30C33D6-95D3-46BD-1151-7E17C73B5D79}"/>
              </a:ext>
            </a:extLst>
          </p:cNvPr>
          <p:cNvSpPr>
            <a:spLocks noGrp="1"/>
          </p:cNvSpPr>
          <p:nvPr>
            <p:ph idx="1"/>
          </p:nvPr>
        </p:nvSpPr>
        <p:spPr>
          <a:xfrm>
            <a:off x="1057522" y="3339548"/>
            <a:ext cx="7816134" cy="2943899"/>
          </a:xfrm>
        </p:spPr>
        <p:txBody>
          <a:bodyPr vert="horz" lIns="91440" tIns="45720" rIns="91440" bIns="45720" rtlCol="0" anchor="t">
            <a:normAutofit/>
          </a:bodyPr>
          <a:lstStyle/>
          <a:p>
            <a:pPr>
              <a:lnSpc>
                <a:spcPct val="150000"/>
              </a:lnSpc>
            </a:pPr>
            <a:r>
              <a:rPr lang="en-US" dirty="0"/>
              <a:t>Thesis draft completed by mid-December</a:t>
            </a:r>
          </a:p>
          <a:p>
            <a:pPr>
              <a:lnSpc>
                <a:spcPct val="150000"/>
              </a:lnSpc>
            </a:pPr>
            <a:r>
              <a:rPr lang="en-US" dirty="0"/>
              <a:t>Final draft completed &amp; sent to you in early 2024</a:t>
            </a:r>
          </a:p>
          <a:p>
            <a:pPr>
              <a:lnSpc>
                <a:spcPct val="150000"/>
              </a:lnSpc>
            </a:pPr>
            <a:r>
              <a:rPr lang="en-US" dirty="0"/>
              <a:t>Thesis defense by the end of the Winter 2024 semester</a:t>
            </a:r>
          </a:p>
          <a:p>
            <a:pPr marL="0" indent="0">
              <a:buNone/>
            </a:pPr>
            <a:endParaRPr lang="en-US" dirty="0"/>
          </a:p>
        </p:txBody>
      </p:sp>
      <p:grpSp>
        <p:nvGrpSpPr>
          <p:cNvPr id="18" name="Group 17">
            <a:extLst>
              <a:ext uri="{FF2B5EF4-FFF2-40B4-BE49-F238E27FC236}">
                <a16:creationId xmlns:a16="http://schemas.microsoft.com/office/drawing/2014/main" id="{946904AF-CB04-4074-8038-1E84BC092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544" y="2244769"/>
            <a:ext cx="12191456" cy="2651760"/>
            <a:chOff x="476" y="-3923156"/>
            <a:chExt cx="10667524" cy="2493728"/>
          </a:xfrm>
        </p:grpSpPr>
        <p:sp>
          <p:nvSpPr>
            <p:cNvPr id="19" name="Freeform: Shape 18">
              <a:extLst>
                <a:ext uri="{FF2B5EF4-FFF2-40B4-BE49-F238E27FC236}">
                  <a16:creationId xmlns:a16="http://schemas.microsoft.com/office/drawing/2014/main" id="{4474A189-041A-4CCA-8049-6735282006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088DA012-BD02-4870-86EF-931F6EF42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5569013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DA640E-9DC0-460F-AD88-D2CBDFBB895F}"/>
              </a:ext>
            </a:extLst>
          </p:cNvPr>
          <p:cNvSpPr>
            <a:spLocks noGrp="1"/>
          </p:cNvSpPr>
          <p:nvPr>
            <p:ph type="title"/>
          </p:nvPr>
        </p:nvSpPr>
        <p:spPr>
          <a:xfrm>
            <a:off x="693761" y="2499531"/>
            <a:ext cx="4400549" cy="1857375"/>
          </a:xfrm>
        </p:spPr>
        <p:txBody>
          <a:bodyPr anchor="b">
            <a:normAutofit fontScale="90000"/>
          </a:bodyPr>
          <a:lstStyle/>
          <a:p>
            <a:r>
              <a:rPr lang="en-US" dirty="0"/>
              <a:t>I greatly appreciate your feedback and constructive criticism</a:t>
            </a:r>
          </a:p>
        </p:txBody>
      </p:sp>
      <p:pic>
        <p:nvPicPr>
          <p:cNvPr id="4" name="Picture 4" descr="A picture containing outdoor, grass, bicycle, sky&#10;&#10;Description automatically generated">
            <a:extLst>
              <a:ext uri="{FF2B5EF4-FFF2-40B4-BE49-F238E27FC236}">
                <a16:creationId xmlns:a16="http://schemas.microsoft.com/office/drawing/2014/main" id="{F7D682CD-82D1-4C0B-9FF8-3A1CE5F2F312}"/>
              </a:ext>
            </a:extLst>
          </p:cNvPr>
          <p:cNvPicPr>
            <a:picLocks noChangeAspect="1"/>
          </p:cNvPicPr>
          <p:nvPr/>
        </p:nvPicPr>
        <p:blipFill rotWithShape="1">
          <a:blip r:embed="rId2"/>
          <a:srcRect l="3049" r="3049"/>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13" name="Group 12">
            <a:extLst>
              <a:ext uri="{FF2B5EF4-FFF2-40B4-BE49-F238E27FC236}">
                <a16:creationId xmlns:a16="http://schemas.microsoft.com/office/drawing/2014/main" id="{EE5D87AC-5CCC-4E1F-8B25-D3A6053029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14" name="Freeform: Shape 13">
              <a:extLst>
                <a:ext uri="{FF2B5EF4-FFF2-40B4-BE49-F238E27FC236}">
                  <a16:creationId xmlns:a16="http://schemas.microsoft.com/office/drawing/2014/main" id="{6EFC8E10-A01A-44C0-92B4-4837ED6C4B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329C434-C896-4DBB-9A47-D99A5EE41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390792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0DB02BD-FF61-4042-BC21-4EFF543EC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B23270-8C8A-972F-1922-ADAB4613EA66}"/>
              </a:ext>
            </a:extLst>
          </p:cNvPr>
          <p:cNvSpPr>
            <a:spLocks noGrp="1"/>
          </p:cNvSpPr>
          <p:nvPr>
            <p:ph type="title"/>
          </p:nvPr>
        </p:nvSpPr>
        <p:spPr>
          <a:xfrm>
            <a:off x="762001" y="1524001"/>
            <a:ext cx="3316284" cy="3810000"/>
          </a:xfrm>
        </p:spPr>
        <p:txBody>
          <a:bodyPr>
            <a:normAutofit/>
          </a:bodyPr>
          <a:lstStyle/>
          <a:p>
            <a:r>
              <a:rPr lang="en-US" sz="4100" dirty="0"/>
              <a:t>What have I been up to?</a:t>
            </a:r>
            <a:br>
              <a:rPr lang="en-US" sz="4100" dirty="0"/>
            </a:br>
            <a:br>
              <a:rPr lang="en-US" sz="4100" dirty="0"/>
            </a:br>
            <a:r>
              <a:rPr lang="en-US" sz="4100" dirty="0"/>
              <a:t>Community work</a:t>
            </a:r>
          </a:p>
        </p:txBody>
      </p:sp>
      <p:sp>
        <p:nvSpPr>
          <p:cNvPr id="29" name="Freeform: Shape 28">
            <a:extLst>
              <a:ext uri="{FF2B5EF4-FFF2-40B4-BE49-F238E27FC236}">
                <a16:creationId xmlns:a16="http://schemas.microsoft.com/office/drawing/2014/main" id="{5811A85E-38EA-465A-84F9-6230CF743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866290A3-7E80-441D-AA1E-5263326B1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Content Placeholder 3">
            <a:extLst>
              <a:ext uri="{FF2B5EF4-FFF2-40B4-BE49-F238E27FC236}">
                <a16:creationId xmlns:a16="http://schemas.microsoft.com/office/drawing/2014/main" id="{688F19B6-C026-79A8-53A2-0349730B1916}"/>
              </a:ext>
            </a:extLst>
          </p:cNvPr>
          <p:cNvSpPr>
            <a:spLocks noGrp="1"/>
          </p:cNvSpPr>
          <p:nvPr>
            <p:ph idx="1"/>
          </p:nvPr>
        </p:nvSpPr>
        <p:spPr>
          <a:xfrm>
            <a:off x="6096000" y="653143"/>
            <a:ext cx="5334000" cy="5967914"/>
          </a:xfrm>
        </p:spPr>
        <p:txBody>
          <a:bodyPr>
            <a:normAutofit/>
          </a:bodyPr>
          <a:lstStyle/>
          <a:p>
            <a:pPr marL="0" indent="0">
              <a:buNone/>
            </a:pPr>
            <a:r>
              <a:rPr lang="en-CA" sz="4000" dirty="0" err="1"/>
              <a:t>SpeedQB</a:t>
            </a:r>
            <a:endParaRPr lang="en-CA" dirty="0"/>
          </a:p>
          <a:p>
            <a:r>
              <a:rPr lang="en-CA" dirty="0"/>
              <a:t>Introduced even more players to a new style of play</a:t>
            </a:r>
          </a:p>
          <a:p>
            <a:r>
              <a:rPr lang="en-CA" dirty="0"/>
              <a:t>Organized several events that attracted players from the Southern Ontario region &amp; from Montreal</a:t>
            </a:r>
          </a:p>
          <a:p>
            <a:endParaRPr lang="en-CA" dirty="0"/>
          </a:p>
          <a:p>
            <a:pPr marL="0" indent="0">
              <a:buNone/>
            </a:pPr>
            <a:r>
              <a:rPr lang="en-CA" dirty="0"/>
              <a:t>I had a great time and received a lot of positive feedback. </a:t>
            </a:r>
          </a:p>
          <a:p>
            <a:pPr marL="0" indent="0">
              <a:buNone/>
            </a:pPr>
            <a:r>
              <a:rPr lang="en-CA" dirty="0"/>
              <a:t>I look forward to growing the community even more next year</a:t>
            </a:r>
          </a:p>
        </p:txBody>
      </p:sp>
    </p:spTree>
    <p:extLst>
      <p:ext uri="{BB962C8B-B14F-4D97-AF65-F5344CB8AC3E}">
        <p14:creationId xmlns:p14="http://schemas.microsoft.com/office/powerpoint/2010/main" val="834288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DB02BD-FF61-4042-BC21-4EFF543EC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5811A85E-38EA-465A-84F9-6230CF743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866290A3-7E80-441D-AA1E-5263326B1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5" name="Content Placeholder 2">
            <a:extLst>
              <a:ext uri="{FF2B5EF4-FFF2-40B4-BE49-F238E27FC236}">
                <a16:creationId xmlns:a16="http://schemas.microsoft.com/office/drawing/2014/main" id="{3B0DE33F-A3D7-0E2E-9709-85B625F43369}"/>
              </a:ext>
            </a:extLst>
          </p:cNvPr>
          <p:cNvGraphicFramePr>
            <a:graphicFrameLocks noGrp="1"/>
          </p:cNvGraphicFramePr>
          <p:nvPr>
            <p:ph idx="1"/>
            <p:extLst>
              <p:ext uri="{D42A27DB-BD31-4B8C-83A1-F6EECF244321}">
                <p14:modId xmlns:p14="http://schemas.microsoft.com/office/powerpoint/2010/main" val="2099450570"/>
              </p:ext>
            </p:extLst>
          </p:nvPr>
        </p:nvGraphicFramePr>
        <p:xfrm>
          <a:off x="5334000" y="766719"/>
          <a:ext cx="6096000" cy="53292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itle 1">
            <a:extLst>
              <a:ext uri="{FF2B5EF4-FFF2-40B4-BE49-F238E27FC236}">
                <a16:creationId xmlns:a16="http://schemas.microsoft.com/office/drawing/2014/main" id="{14E2D34F-F007-B43D-B613-F431E400319C}"/>
              </a:ext>
            </a:extLst>
          </p:cNvPr>
          <p:cNvSpPr txBox="1">
            <a:spLocks/>
          </p:cNvSpPr>
          <p:nvPr/>
        </p:nvSpPr>
        <p:spPr>
          <a:xfrm>
            <a:off x="762001" y="1524001"/>
            <a:ext cx="3316284" cy="3810000"/>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100" dirty="0"/>
              <a:t>What have I been up to?</a:t>
            </a:r>
            <a:br>
              <a:rPr lang="en-US" sz="4100" dirty="0"/>
            </a:br>
            <a:endParaRPr lang="en-US" sz="4100" dirty="0"/>
          </a:p>
          <a:p>
            <a:r>
              <a:rPr lang="en-US" sz="4100" dirty="0"/>
              <a:t>Thesis</a:t>
            </a:r>
          </a:p>
        </p:txBody>
      </p:sp>
    </p:spTree>
    <p:extLst>
      <p:ext uri="{BB962C8B-B14F-4D97-AF65-F5344CB8AC3E}">
        <p14:creationId xmlns:p14="http://schemas.microsoft.com/office/powerpoint/2010/main" val="213192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7D51B-A5EB-0202-8699-83F485F59D5A}"/>
              </a:ext>
            </a:extLst>
          </p:cNvPr>
          <p:cNvSpPr>
            <a:spLocks noGrp="1"/>
          </p:cNvSpPr>
          <p:nvPr>
            <p:ph type="title"/>
          </p:nvPr>
        </p:nvSpPr>
        <p:spPr>
          <a:xfrm>
            <a:off x="762000" y="426720"/>
            <a:ext cx="9144000" cy="870065"/>
          </a:xfrm>
        </p:spPr>
        <p:txBody>
          <a:bodyPr/>
          <a:lstStyle/>
          <a:p>
            <a:r>
              <a:rPr lang="en-CA" dirty="0"/>
              <a:t>Chapter 1 – The scoping review</a:t>
            </a:r>
          </a:p>
        </p:txBody>
      </p:sp>
      <p:pic>
        <p:nvPicPr>
          <p:cNvPr id="11" name="Picture 10" descr="A diagram of a flowchart&#10;&#10;Description automatically generated">
            <a:extLst>
              <a:ext uri="{FF2B5EF4-FFF2-40B4-BE49-F238E27FC236}">
                <a16:creationId xmlns:a16="http://schemas.microsoft.com/office/drawing/2014/main" id="{8AF2DFE0-0645-5AAB-E78E-5B696C5E5C52}"/>
              </a:ext>
            </a:extLst>
          </p:cNvPr>
          <p:cNvPicPr>
            <a:picLocks noChangeAspect="1"/>
          </p:cNvPicPr>
          <p:nvPr/>
        </p:nvPicPr>
        <p:blipFill rotWithShape="1">
          <a:blip r:embed="rId3">
            <a:extLst>
              <a:ext uri="{28A0092B-C50C-407E-A947-70E740481C1C}">
                <a14:useLocalDpi xmlns:a14="http://schemas.microsoft.com/office/drawing/2010/main" val="0"/>
              </a:ext>
            </a:extLst>
          </a:blip>
          <a:srcRect b="32090"/>
          <a:stretch/>
        </p:blipFill>
        <p:spPr>
          <a:xfrm>
            <a:off x="635176" y="1296785"/>
            <a:ext cx="5248362" cy="4657285"/>
          </a:xfrm>
          <a:prstGeom prst="rect">
            <a:avLst/>
          </a:prstGeom>
        </p:spPr>
      </p:pic>
      <p:sp>
        <p:nvSpPr>
          <p:cNvPr id="12" name="TextBox 11">
            <a:extLst>
              <a:ext uri="{FF2B5EF4-FFF2-40B4-BE49-F238E27FC236}">
                <a16:creationId xmlns:a16="http://schemas.microsoft.com/office/drawing/2014/main" id="{0B5FA0CF-DBC2-2B44-1539-5E0F1B02EB35}"/>
              </a:ext>
            </a:extLst>
          </p:cNvPr>
          <p:cNvSpPr txBox="1"/>
          <p:nvPr/>
        </p:nvSpPr>
        <p:spPr>
          <a:xfrm>
            <a:off x="6096001" y="1296785"/>
            <a:ext cx="5460823" cy="5016758"/>
          </a:xfrm>
          <a:prstGeom prst="rect">
            <a:avLst/>
          </a:prstGeom>
          <a:noFill/>
        </p:spPr>
        <p:txBody>
          <a:bodyPr wrap="square" rtlCol="0">
            <a:spAutoFit/>
          </a:bodyPr>
          <a:lstStyle/>
          <a:p>
            <a:r>
              <a:rPr lang="en-CA" sz="2400" dirty="0"/>
              <a:t>Objective: To determine what factors can alter sentinel behavior to infer how urbanization can affect the behavior</a:t>
            </a:r>
          </a:p>
          <a:p>
            <a:endParaRPr lang="en-CA" sz="2800" dirty="0"/>
          </a:p>
          <a:p>
            <a:pPr marL="285750" indent="-285750">
              <a:buFont typeface="Arial" panose="020B0604020202020204" pitchFamily="34" charset="0"/>
              <a:buChar char="•"/>
            </a:pPr>
            <a:r>
              <a:rPr lang="en-CA" sz="2400" dirty="0"/>
              <a:t>Searched 7 databases in Web of Science on Nov. 1</a:t>
            </a:r>
            <a:r>
              <a:rPr lang="en-CA" sz="2400" baseline="30000" dirty="0"/>
              <a:t>st</a:t>
            </a:r>
            <a:r>
              <a:rPr lang="en-CA" sz="2400" dirty="0"/>
              <a:t>, 2022</a:t>
            </a:r>
          </a:p>
          <a:p>
            <a:pPr marL="285750" indent="-285750">
              <a:buFont typeface="Arial" panose="020B0604020202020204" pitchFamily="34" charset="0"/>
              <a:buChar char="•"/>
            </a:pPr>
            <a:r>
              <a:rPr lang="en-CA" sz="2400" dirty="0"/>
              <a:t>Additional articles found using Elicit, an AI-assisted search engine for research articles</a:t>
            </a:r>
          </a:p>
          <a:p>
            <a:pPr marL="285750" indent="-285750">
              <a:buFont typeface="Arial" panose="020B0604020202020204" pitchFamily="34" charset="0"/>
              <a:buChar char="•"/>
            </a:pPr>
            <a:r>
              <a:rPr lang="en-CA" sz="2400" dirty="0"/>
              <a:t>Resulted in 47 articles included in my scoping review</a:t>
            </a:r>
          </a:p>
          <a:p>
            <a:pPr marL="742950" lvl="1" indent="-285750">
              <a:buFont typeface="Arial" panose="020B0604020202020204" pitchFamily="34" charset="0"/>
              <a:buChar char="•"/>
            </a:pPr>
            <a:r>
              <a:rPr lang="en-CA" sz="2400" dirty="0"/>
              <a:t>All exemplar articles retained</a:t>
            </a:r>
          </a:p>
          <a:p>
            <a:pPr marL="285750" indent="-285750">
              <a:buFont typeface="Arial" panose="020B0604020202020204" pitchFamily="34" charset="0"/>
              <a:buChar char="•"/>
            </a:pPr>
            <a:endParaRPr lang="en-CA" sz="2800" dirty="0"/>
          </a:p>
        </p:txBody>
      </p:sp>
    </p:spTree>
    <p:extLst>
      <p:ext uri="{BB962C8B-B14F-4D97-AF65-F5344CB8AC3E}">
        <p14:creationId xmlns:p14="http://schemas.microsoft.com/office/powerpoint/2010/main" val="22697997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87D51B-A5EB-0202-8699-83F485F59D5A}"/>
              </a:ext>
            </a:extLst>
          </p:cNvPr>
          <p:cNvSpPr>
            <a:spLocks noGrp="1"/>
          </p:cNvSpPr>
          <p:nvPr>
            <p:ph type="title"/>
          </p:nvPr>
        </p:nvSpPr>
        <p:spPr>
          <a:xfrm>
            <a:off x="5334002" y="1163594"/>
            <a:ext cx="6095998" cy="1624055"/>
          </a:xfrm>
        </p:spPr>
        <p:txBody>
          <a:bodyPr anchor="b">
            <a:normAutofit/>
          </a:bodyPr>
          <a:lstStyle/>
          <a:p>
            <a:r>
              <a:rPr lang="en-CA" dirty="0"/>
              <a:t>What is sentinel behavior?</a:t>
            </a:r>
          </a:p>
        </p:txBody>
      </p:sp>
      <p:pic>
        <p:nvPicPr>
          <p:cNvPr id="1026" name="Picture 2" descr="Selfish Sentinels | Science">
            <a:extLst>
              <a:ext uri="{FF2B5EF4-FFF2-40B4-BE49-F238E27FC236}">
                <a16:creationId xmlns:a16="http://schemas.microsoft.com/office/drawing/2014/main" id="{499E75E6-AE29-7C57-42E6-FD52391CEC4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13896" y="1163594"/>
            <a:ext cx="2667983" cy="4932406"/>
          </a:xfrm>
          <a:prstGeom prst="rect">
            <a:avLst/>
          </a:prstGeom>
          <a:noFill/>
          <a:extLst>
            <a:ext uri="{909E8E84-426E-40DD-AFC4-6F175D3DCCD1}">
              <a14:hiddenFill xmlns:a14="http://schemas.microsoft.com/office/drawing/2010/main">
                <a:solidFill>
                  <a:srgbClr val="FFFFFF"/>
                </a:solidFill>
              </a14:hiddenFill>
            </a:ext>
          </a:extLst>
        </p:spPr>
      </p:pic>
      <p:sp>
        <p:nvSpPr>
          <p:cNvPr id="1033" name="Freeform: Shape 1032">
            <a:extLst>
              <a:ext uri="{FF2B5EF4-FFF2-40B4-BE49-F238E27FC236}">
                <a16:creationId xmlns:a16="http://schemas.microsoft.com/office/drawing/2014/main" id="{340822D1-9EEA-4ECF-9360-D9AF87950D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05643" y="2991643"/>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5" name="Freeform: Shape 1034">
            <a:extLst>
              <a:ext uri="{FF2B5EF4-FFF2-40B4-BE49-F238E27FC236}">
                <a16:creationId xmlns:a16="http://schemas.microsoft.com/office/drawing/2014/main" id="{DC292A62-7F34-4E30-BE04-48164A1DA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05643" y="2991644"/>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1038" name="Content Placeholder 14">
            <a:extLst>
              <a:ext uri="{FF2B5EF4-FFF2-40B4-BE49-F238E27FC236}">
                <a16:creationId xmlns:a16="http://schemas.microsoft.com/office/drawing/2014/main" id="{0618040C-7875-B731-4838-DBEE8A9D25C6}"/>
              </a:ext>
            </a:extLst>
          </p:cNvPr>
          <p:cNvGraphicFramePr>
            <a:graphicFrameLocks noGrp="1"/>
          </p:cNvGraphicFramePr>
          <p:nvPr>
            <p:ph idx="1"/>
            <p:extLst>
              <p:ext uri="{D42A27DB-BD31-4B8C-83A1-F6EECF244321}">
                <p14:modId xmlns:p14="http://schemas.microsoft.com/office/powerpoint/2010/main" val="1358239351"/>
              </p:ext>
            </p:extLst>
          </p:nvPr>
        </p:nvGraphicFramePr>
        <p:xfrm>
          <a:off x="5334002" y="3047999"/>
          <a:ext cx="6095998" cy="336615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874821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7D51B-A5EB-0202-8699-83F485F59D5A}"/>
              </a:ext>
            </a:extLst>
          </p:cNvPr>
          <p:cNvSpPr>
            <a:spLocks noGrp="1"/>
          </p:cNvSpPr>
          <p:nvPr>
            <p:ph type="title"/>
          </p:nvPr>
        </p:nvSpPr>
        <p:spPr>
          <a:xfrm>
            <a:off x="762000" y="426720"/>
            <a:ext cx="9144000" cy="870065"/>
          </a:xfrm>
        </p:spPr>
        <p:txBody>
          <a:bodyPr/>
          <a:lstStyle/>
          <a:p>
            <a:r>
              <a:rPr lang="en-CA" dirty="0"/>
              <a:t>A better definition</a:t>
            </a:r>
          </a:p>
        </p:txBody>
      </p:sp>
      <p:grpSp>
        <p:nvGrpSpPr>
          <p:cNvPr id="8" name="Group 7">
            <a:extLst>
              <a:ext uri="{FF2B5EF4-FFF2-40B4-BE49-F238E27FC236}">
                <a16:creationId xmlns:a16="http://schemas.microsoft.com/office/drawing/2014/main" id="{B3AD6346-6B1C-179B-38F0-8883D2214931}"/>
              </a:ext>
            </a:extLst>
          </p:cNvPr>
          <p:cNvGrpSpPr/>
          <p:nvPr/>
        </p:nvGrpSpPr>
        <p:grpSpPr>
          <a:xfrm>
            <a:off x="3048001" y="1296785"/>
            <a:ext cx="6095997" cy="1206996"/>
            <a:chOff x="0" y="1839630"/>
            <a:chExt cx="6095997" cy="1206996"/>
          </a:xfrm>
        </p:grpSpPr>
        <p:sp>
          <p:nvSpPr>
            <p:cNvPr id="9" name="Rectangle 8">
              <a:extLst>
                <a:ext uri="{FF2B5EF4-FFF2-40B4-BE49-F238E27FC236}">
                  <a16:creationId xmlns:a16="http://schemas.microsoft.com/office/drawing/2014/main" id="{D64CC953-B044-AC83-03E9-4F5D39E22CA8}"/>
                </a:ext>
              </a:extLst>
            </p:cNvPr>
            <p:cNvSpPr/>
            <p:nvPr/>
          </p:nvSpPr>
          <p:spPr>
            <a:xfrm>
              <a:off x="0" y="1839630"/>
              <a:ext cx="6095997" cy="1206996"/>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CA"/>
            </a:p>
          </p:txBody>
        </p:sp>
        <p:sp>
          <p:nvSpPr>
            <p:cNvPr id="10" name="TextBox 9">
              <a:extLst>
                <a:ext uri="{FF2B5EF4-FFF2-40B4-BE49-F238E27FC236}">
                  <a16:creationId xmlns:a16="http://schemas.microsoft.com/office/drawing/2014/main" id="{98844845-CA44-7332-3425-85ED0994574A}"/>
                </a:ext>
              </a:extLst>
            </p:cNvPr>
            <p:cNvSpPr txBox="1"/>
            <p:nvPr/>
          </p:nvSpPr>
          <p:spPr>
            <a:xfrm>
              <a:off x="0" y="1839630"/>
              <a:ext cx="6095997" cy="120699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CA" sz="2400" kern="1200" dirty="0"/>
                <a:t>Frequently used definition: an individual that adopts a raised position, scanning for predators and warning others of danger</a:t>
              </a:r>
              <a:endParaRPr lang="en-US" sz="2400" kern="1200" dirty="0"/>
            </a:p>
          </p:txBody>
        </p:sp>
      </p:grpSp>
      <p:sp>
        <p:nvSpPr>
          <p:cNvPr id="16" name="Content Placeholder 15">
            <a:extLst>
              <a:ext uri="{FF2B5EF4-FFF2-40B4-BE49-F238E27FC236}">
                <a16:creationId xmlns:a16="http://schemas.microsoft.com/office/drawing/2014/main" id="{262D0A2E-763B-5B6F-30C4-2A605E3BF74F}"/>
              </a:ext>
            </a:extLst>
          </p:cNvPr>
          <p:cNvSpPr>
            <a:spLocks noGrp="1"/>
          </p:cNvSpPr>
          <p:nvPr>
            <p:ph idx="1"/>
          </p:nvPr>
        </p:nvSpPr>
        <p:spPr>
          <a:xfrm>
            <a:off x="762000" y="3047999"/>
            <a:ext cx="10651314" cy="3048001"/>
          </a:xfrm>
        </p:spPr>
        <p:txBody>
          <a:bodyPr>
            <a:normAutofit lnSpcReduction="10000"/>
          </a:bodyPr>
          <a:lstStyle/>
          <a:p>
            <a:pPr marL="0" indent="0">
              <a:buNone/>
            </a:pPr>
            <a:r>
              <a:rPr lang="en-CA" sz="2400" dirty="0"/>
              <a:t>Not behaviors exclusive to sentinel behavior</a:t>
            </a:r>
          </a:p>
          <a:p>
            <a:pPr lvl="1"/>
            <a:r>
              <a:rPr lang="en-CA" sz="2000" dirty="0"/>
              <a:t>Contributes to the variations in definitions used</a:t>
            </a:r>
          </a:p>
          <a:p>
            <a:pPr lvl="1"/>
            <a:r>
              <a:rPr lang="en-CA" sz="2000" dirty="0"/>
              <a:t>Leads to misidentification</a:t>
            </a:r>
          </a:p>
          <a:p>
            <a:pPr marL="457200" lvl="1" indent="0">
              <a:buNone/>
            </a:pPr>
            <a:endParaRPr lang="en-CA" sz="2000" dirty="0"/>
          </a:p>
          <a:p>
            <a:pPr marL="0" indent="0">
              <a:buNone/>
            </a:pPr>
            <a:r>
              <a:rPr lang="en-CA" sz="2400" dirty="0"/>
              <a:t>More recently, the coordination of sentinel bouts among group members has been identified as the defining feature</a:t>
            </a:r>
          </a:p>
          <a:p>
            <a:pPr lvl="1"/>
            <a:r>
              <a:rPr lang="en-CA" sz="2000" dirty="0"/>
              <a:t>Not frequently used in literature</a:t>
            </a:r>
          </a:p>
          <a:p>
            <a:pPr lvl="1"/>
            <a:r>
              <a:rPr lang="en-CA" sz="2000" dirty="0"/>
              <a:t>Out of  47 articles retained, 10 mention coordination as defining feature</a:t>
            </a:r>
          </a:p>
          <a:p>
            <a:pPr lvl="1"/>
            <a:r>
              <a:rPr lang="en-CA" sz="2000" dirty="0"/>
              <a:t>More difficult to test for</a:t>
            </a:r>
          </a:p>
          <a:p>
            <a:endParaRPr lang="en-CA" sz="2400" dirty="0"/>
          </a:p>
        </p:txBody>
      </p:sp>
      <p:sp>
        <p:nvSpPr>
          <p:cNvPr id="18" name="TextBox 17">
            <a:extLst>
              <a:ext uri="{FF2B5EF4-FFF2-40B4-BE49-F238E27FC236}">
                <a16:creationId xmlns:a16="http://schemas.microsoft.com/office/drawing/2014/main" id="{9FA599A0-296D-2B80-4C00-B5DAD564F6FD}"/>
              </a:ext>
            </a:extLst>
          </p:cNvPr>
          <p:cNvSpPr txBox="1"/>
          <p:nvPr/>
        </p:nvSpPr>
        <p:spPr>
          <a:xfrm>
            <a:off x="305077" y="6488668"/>
            <a:ext cx="11581844" cy="276999"/>
          </a:xfrm>
          <a:prstGeom prst="rect">
            <a:avLst/>
          </a:prstGeom>
          <a:noFill/>
        </p:spPr>
        <p:txBody>
          <a:bodyPr wrap="square">
            <a:spAutoFit/>
          </a:bodyPr>
          <a:lstStyle/>
          <a:p>
            <a:r>
              <a:rPr lang="en-US" sz="1200" dirty="0" err="1">
                <a:solidFill>
                  <a:schemeClr val="bg1">
                    <a:lumMod val="75000"/>
                    <a:lumOff val="25000"/>
                  </a:schemeClr>
                </a:solidFill>
              </a:rPr>
              <a:t>Bednekoff</a:t>
            </a:r>
            <a:r>
              <a:rPr lang="en-US" sz="1200" dirty="0">
                <a:solidFill>
                  <a:schemeClr val="bg1">
                    <a:lumMod val="75000"/>
                    <a:lumOff val="25000"/>
                  </a:schemeClr>
                </a:solidFill>
              </a:rPr>
              <a:t>, Peter. (2015). Sentinel Behavior: A Review and Prospectus. Advances in the Study of Behavior. 47. 115-145</a:t>
            </a:r>
            <a:endParaRPr lang="en-CA" sz="1200" dirty="0">
              <a:solidFill>
                <a:schemeClr val="bg1">
                  <a:lumMod val="75000"/>
                  <a:lumOff val="25000"/>
                </a:schemeClr>
              </a:solidFill>
            </a:endParaRPr>
          </a:p>
        </p:txBody>
      </p:sp>
    </p:spTree>
    <p:extLst>
      <p:ext uri="{BB962C8B-B14F-4D97-AF65-F5344CB8AC3E}">
        <p14:creationId xmlns:p14="http://schemas.microsoft.com/office/powerpoint/2010/main" val="1330688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EFBF45-BADB-255C-054F-800A81F5BF97}"/>
              </a:ext>
            </a:extLst>
          </p:cNvPr>
          <p:cNvSpPr>
            <a:spLocks noGrp="1"/>
          </p:cNvSpPr>
          <p:nvPr>
            <p:ph type="title"/>
          </p:nvPr>
        </p:nvSpPr>
        <p:spPr>
          <a:xfrm>
            <a:off x="762000" y="293915"/>
            <a:ext cx="11010124" cy="879566"/>
          </a:xfrm>
        </p:spPr>
        <p:txBody>
          <a:bodyPr anchor="b">
            <a:normAutofit/>
          </a:bodyPr>
          <a:lstStyle/>
          <a:p>
            <a:r>
              <a:rPr lang="en-CA" dirty="0"/>
              <a:t>Measurements of sentinel behavior</a:t>
            </a:r>
          </a:p>
        </p:txBody>
      </p:sp>
      <p:pic>
        <p:nvPicPr>
          <p:cNvPr id="8" name="Picture 7">
            <a:extLst>
              <a:ext uri="{FF2B5EF4-FFF2-40B4-BE49-F238E27FC236}">
                <a16:creationId xmlns:a16="http://schemas.microsoft.com/office/drawing/2014/main" id="{886353F2-4805-DA0A-30FB-708DE90A7247}"/>
              </a:ext>
            </a:extLst>
          </p:cNvPr>
          <p:cNvPicPr>
            <a:picLocks noChangeAspect="1"/>
          </p:cNvPicPr>
          <p:nvPr/>
        </p:nvPicPr>
        <p:blipFill rotWithShape="1">
          <a:blip r:embed="rId3"/>
          <a:srcRect r="33135"/>
          <a:stretch/>
        </p:blipFill>
        <p:spPr>
          <a:xfrm>
            <a:off x="4488761" y="1422345"/>
            <a:ext cx="7283362" cy="3431177"/>
          </a:xfrm>
          <a:prstGeom prst="rect">
            <a:avLst/>
          </a:prstGeom>
        </p:spPr>
      </p:pic>
      <p:sp>
        <p:nvSpPr>
          <p:cNvPr id="3" name="Content Placeholder 2">
            <a:extLst>
              <a:ext uri="{FF2B5EF4-FFF2-40B4-BE49-F238E27FC236}">
                <a16:creationId xmlns:a16="http://schemas.microsoft.com/office/drawing/2014/main" id="{6DAB0FC6-2576-6A70-6EAE-26F10D316455}"/>
              </a:ext>
            </a:extLst>
          </p:cNvPr>
          <p:cNvSpPr>
            <a:spLocks noGrp="1"/>
          </p:cNvSpPr>
          <p:nvPr>
            <p:ph idx="1"/>
          </p:nvPr>
        </p:nvSpPr>
        <p:spPr>
          <a:xfrm>
            <a:off x="632540" y="2812077"/>
            <a:ext cx="3856221" cy="1792580"/>
          </a:xfrm>
        </p:spPr>
        <p:txBody>
          <a:bodyPr>
            <a:normAutofit/>
          </a:bodyPr>
          <a:lstStyle/>
          <a:p>
            <a:pPr marL="0" indent="0">
              <a:buNone/>
            </a:pPr>
            <a:r>
              <a:rPr lang="en-CA" sz="2400" dirty="0"/>
              <a:t>Generally, some variation on:</a:t>
            </a:r>
          </a:p>
          <a:p>
            <a:r>
              <a:rPr lang="en-CA" sz="2400" dirty="0"/>
              <a:t>Time spent</a:t>
            </a:r>
          </a:p>
          <a:p>
            <a:r>
              <a:rPr lang="en-CA" sz="2400" dirty="0"/>
              <a:t>Bout duration</a:t>
            </a:r>
          </a:p>
          <a:p>
            <a:r>
              <a:rPr lang="en-CA" sz="2400" dirty="0"/>
              <a:t>Number of bouts</a:t>
            </a:r>
          </a:p>
        </p:txBody>
      </p:sp>
      <p:sp>
        <p:nvSpPr>
          <p:cNvPr id="9" name="TextBox 8">
            <a:extLst>
              <a:ext uri="{FF2B5EF4-FFF2-40B4-BE49-F238E27FC236}">
                <a16:creationId xmlns:a16="http://schemas.microsoft.com/office/drawing/2014/main" id="{21B6D38A-2BC7-3F29-1347-8A31DC2003E7}"/>
              </a:ext>
            </a:extLst>
          </p:cNvPr>
          <p:cNvSpPr txBox="1"/>
          <p:nvPr/>
        </p:nvSpPr>
        <p:spPr>
          <a:xfrm>
            <a:off x="6749934" y="4853522"/>
            <a:ext cx="5022189" cy="369332"/>
          </a:xfrm>
          <a:prstGeom prst="rect">
            <a:avLst/>
          </a:prstGeom>
          <a:noFill/>
        </p:spPr>
        <p:txBody>
          <a:bodyPr wrap="square" rtlCol="0">
            <a:spAutoFit/>
          </a:bodyPr>
          <a:lstStyle/>
          <a:p>
            <a:r>
              <a:rPr lang="en-CA" dirty="0"/>
              <a:t>From </a:t>
            </a:r>
            <a:r>
              <a:rPr lang="fr-FR" dirty="0"/>
              <a:t>J. J. Arbon et al. (2020) in </a:t>
            </a:r>
            <a:r>
              <a:rPr lang="fr-FR" dirty="0" err="1"/>
              <a:t>dwarf</a:t>
            </a:r>
            <a:r>
              <a:rPr lang="fr-FR" dirty="0"/>
              <a:t> </a:t>
            </a:r>
            <a:r>
              <a:rPr lang="fr-FR" dirty="0" err="1"/>
              <a:t>mongooses</a:t>
            </a:r>
            <a:endParaRPr lang="en-CA" dirty="0"/>
          </a:p>
        </p:txBody>
      </p:sp>
      <p:sp>
        <p:nvSpPr>
          <p:cNvPr id="4" name="TextBox 3">
            <a:extLst>
              <a:ext uri="{FF2B5EF4-FFF2-40B4-BE49-F238E27FC236}">
                <a16:creationId xmlns:a16="http://schemas.microsoft.com/office/drawing/2014/main" id="{DC7E85BC-1245-5E51-1D21-AFC378DA78A8}"/>
              </a:ext>
            </a:extLst>
          </p:cNvPr>
          <p:cNvSpPr txBox="1"/>
          <p:nvPr/>
        </p:nvSpPr>
        <p:spPr>
          <a:xfrm>
            <a:off x="632539" y="5222854"/>
            <a:ext cx="8009343" cy="830997"/>
          </a:xfrm>
          <a:prstGeom prst="rect">
            <a:avLst/>
          </a:prstGeom>
          <a:noFill/>
        </p:spPr>
        <p:txBody>
          <a:bodyPr wrap="square" rtlCol="0">
            <a:spAutoFit/>
          </a:bodyPr>
          <a:lstStyle/>
          <a:p>
            <a:r>
              <a:rPr lang="en-CA" sz="2400" dirty="0"/>
              <a:t>Yet, many studies use wildly different measurements</a:t>
            </a:r>
          </a:p>
          <a:p>
            <a:pPr marL="342900" indent="-342900">
              <a:buFont typeface="Arial" panose="020B0604020202020204" pitchFamily="34" charset="0"/>
              <a:buChar char="•"/>
            </a:pPr>
            <a:r>
              <a:rPr lang="en-CA" sz="2400" dirty="0"/>
              <a:t>Makes performing a meta-analysis difficult to perform</a:t>
            </a:r>
          </a:p>
        </p:txBody>
      </p:sp>
    </p:spTree>
    <p:extLst>
      <p:ext uri="{BB962C8B-B14F-4D97-AF65-F5344CB8AC3E}">
        <p14:creationId xmlns:p14="http://schemas.microsoft.com/office/powerpoint/2010/main" val="1518712152"/>
      </p:ext>
    </p:extLst>
  </p:cSld>
  <p:clrMapOvr>
    <a:masterClrMapping/>
  </p:clrMapOvr>
</p:sld>
</file>

<file path=ppt/theme/theme1.xml><?xml version="1.0" encoding="utf-8"?>
<a:theme xmlns:a="http://schemas.openxmlformats.org/drawingml/2006/main" name="TornVTI">
  <a:themeElements>
    <a:clrScheme name="Custom 1">
      <a:dk1>
        <a:sysClr val="windowText" lastClr="000000"/>
      </a:dk1>
      <a:lt1>
        <a:sysClr val="window" lastClr="FFFFFF"/>
      </a:lt1>
      <a:dk2>
        <a:srgbClr val="131523"/>
      </a:dk2>
      <a:lt2>
        <a:srgbClr val="E7E6E6"/>
      </a:lt2>
      <a:accent1>
        <a:srgbClr val="3FB96C"/>
      </a:accent1>
      <a:accent2>
        <a:srgbClr val="699EFA"/>
      </a:accent2>
      <a:accent3>
        <a:srgbClr val="8039C1"/>
      </a:accent3>
      <a:accent4>
        <a:srgbClr val="D1971A"/>
      </a:accent4>
      <a:accent5>
        <a:srgbClr val="E62B59"/>
      </a:accent5>
      <a:accent6>
        <a:srgbClr val="9CA2AB"/>
      </a:accent6>
      <a:hlink>
        <a:srgbClr val="FFFFFF"/>
      </a:hlink>
      <a:folHlink>
        <a:srgbClr val="57618E"/>
      </a:folHlink>
    </a:clrScheme>
    <a:fontScheme name="Torn">
      <a:majorFont>
        <a:latin typeface="Impact"/>
        <a:ea typeface=""/>
        <a:cs typeface=""/>
      </a:majorFont>
      <a:minorFont>
        <a:latin typeface="Arial Nova C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1659</TotalTime>
  <Words>2184</Words>
  <Application>Microsoft Office PowerPoint</Application>
  <PresentationFormat>Widescreen</PresentationFormat>
  <Paragraphs>353</Paragraphs>
  <Slides>36</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-apple-system</vt:lpstr>
      <vt:lpstr>Arial</vt:lpstr>
      <vt:lpstr>Arial Nova Cond</vt:lpstr>
      <vt:lpstr>Calibri</vt:lpstr>
      <vt:lpstr>Fira Sans</vt:lpstr>
      <vt:lpstr>Impact</vt:lpstr>
      <vt:lpstr>Noto Sans</vt:lpstr>
      <vt:lpstr>Symbol</vt:lpstr>
      <vt:lpstr>TornVTI</vt:lpstr>
      <vt:lpstr>Sentinel Behavior &amp; Urbanized American Crows</vt:lpstr>
      <vt:lpstr>What have I been up to?  Conferences</vt:lpstr>
      <vt:lpstr>What else have I been up to?</vt:lpstr>
      <vt:lpstr>What have I been up to?  Community work</vt:lpstr>
      <vt:lpstr>PowerPoint Presentation</vt:lpstr>
      <vt:lpstr>Chapter 1 – The scoping review</vt:lpstr>
      <vt:lpstr>What is sentinel behavior?</vt:lpstr>
      <vt:lpstr>A better definition</vt:lpstr>
      <vt:lpstr>Measurements of sentinel behavior</vt:lpstr>
      <vt:lpstr>Main factors identified</vt:lpstr>
      <vt:lpstr>Selfish sentinels</vt:lpstr>
      <vt:lpstr>In other words?</vt:lpstr>
      <vt:lpstr>Main factors identified</vt:lpstr>
      <vt:lpstr>Effects of urbanization</vt:lpstr>
      <vt:lpstr>Effects of urbanization</vt:lpstr>
      <vt:lpstr>Sentinels and urban settings</vt:lpstr>
      <vt:lpstr>Chapter 2 – The empirical study</vt:lpstr>
      <vt:lpstr>American crows in urban areas</vt:lpstr>
      <vt:lpstr>Crowkemon Go</vt:lpstr>
      <vt:lpstr>Methods</vt:lpstr>
      <vt:lpstr>Methods - Ethogram</vt:lpstr>
      <vt:lpstr>Methods – Measurements &amp; Statistical Analysis</vt:lpstr>
      <vt:lpstr>Results: Likelihood of sentinel presence</vt:lpstr>
      <vt:lpstr>Results: Allocation of time </vt:lpstr>
      <vt:lpstr>Results: Bout Duration</vt:lpstr>
      <vt:lpstr>Results: Bout Duration</vt:lpstr>
      <vt:lpstr>Results: Bout Duration</vt:lpstr>
      <vt:lpstr>Results: Peck Rate</vt:lpstr>
      <vt:lpstr>Results: Peck Rate</vt:lpstr>
      <vt:lpstr>Results: Number of transitions</vt:lpstr>
      <vt:lpstr>Results: Number of transitions</vt:lpstr>
      <vt:lpstr>Conclusions</vt:lpstr>
      <vt:lpstr>My conclusions</vt:lpstr>
      <vt:lpstr>Future Endeavors</vt:lpstr>
      <vt:lpstr>Timeline</vt:lpstr>
      <vt:lpstr>I greatly appreciate your feedback and constructive criticism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Alex Popescu</cp:lastModifiedBy>
  <cp:revision>2400</cp:revision>
  <dcterms:created xsi:type="dcterms:W3CDTF">2021-12-02T04:57:42Z</dcterms:created>
  <dcterms:modified xsi:type="dcterms:W3CDTF">2023-11-22T15:28:39Z</dcterms:modified>
</cp:coreProperties>
</file>

<file path=docProps/thumbnail.jpeg>
</file>